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256" r:id="rId2"/>
    <p:sldId id="694" r:id="rId3"/>
    <p:sldId id="733" r:id="rId4"/>
    <p:sldId id="742" r:id="rId5"/>
    <p:sldId id="718" r:id="rId6"/>
    <p:sldId id="737" r:id="rId7"/>
    <p:sldId id="739" r:id="rId8"/>
    <p:sldId id="729" r:id="rId9"/>
    <p:sldId id="743" r:id="rId10"/>
    <p:sldId id="744" r:id="rId11"/>
    <p:sldId id="736" r:id="rId12"/>
  </p:sldIdLst>
  <p:sldSz cx="9144000" cy="6858000" type="screen4x3"/>
  <p:notesSz cx="6807200" cy="9906000"/>
  <p:defaultTextStyle>
    <a:defPPr>
      <a:defRPr lang="en-US"/>
    </a:defPPr>
    <a:lvl1pPr algn="l" rtl="0" fontAlgn="base">
      <a:spcBef>
        <a:spcPct val="0"/>
      </a:spcBef>
      <a:spcAft>
        <a:spcPct val="0"/>
      </a:spcAft>
      <a:defRPr sz="2400" kern="1200">
        <a:solidFill>
          <a:srgbClr val="00FF00"/>
        </a:solidFill>
        <a:latin typeface="Calibri" pitchFamily="34" charset="0"/>
        <a:ea typeface="+mn-ea"/>
        <a:cs typeface="Arial" charset="0"/>
      </a:defRPr>
    </a:lvl1pPr>
    <a:lvl2pPr marL="457200" algn="l" rtl="0" fontAlgn="base">
      <a:spcBef>
        <a:spcPct val="0"/>
      </a:spcBef>
      <a:spcAft>
        <a:spcPct val="0"/>
      </a:spcAft>
      <a:defRPr sz="2400" kern="1200">
        <a:solidFill>
          <a:srgbClr val="00FF00"/>
        </a:solidFill>
        <a:latin typeface="Calibri" pitchFamily="34" charset="0"/>
        <a:ea typeface="+mn-ea"/>
        <a:cs typeface="Arial" charset="0"/>
      </a:defRPr>
    </a:lvl2pPr>
    <a:lvl3pPr marL="914400" algn="l" rtl="0" fontAlgn="base">
      <a:spcBef>
        <a:spcPct val="0"/>
      </a:spcBef>
      <a:spcAft>
        <a:spcPct val="0"/>
      </a:spcAft>
      <a:defRPr sz="2400" kern="1200">
        <a:solidFill>
          <a:srgbClr val="00FF00"/>
        </a:solidFill>
        <a:latin typeface="Calibri" pitchFamily="34" charset="0"/>
        <a:ea typeface="+mn-ea"/>
        <a:cs typeface="Arial" charset="0"/>
      </a:defRPr>
    </a:lvl3pPr>
    <a:lvl4pPr marL="1371600" algn="l" rtl="0" fontAlgn="base">
      <a:spcBef>
        <a:spcPct val="0"/>
      </a:spcBef>
      <a:spcAft>
        <a:spcPct val="0"/>
      </a:spcAft>
      <a:defRPr sz="2400" kern="1200">
        <a:solidFill>
          <a:srgbClr val="00FF00"/>
        </a:solidFill>
        <a:latin typeface="Calibri" pitchFamily="34" charset="0"/>
        <a:ea typeface="+mn-ea"/>
        <a:cs typeface="Arial" charset="0"/>
      </a:defRPr>
    </a:lvl4pPr>
    <a:lvl5pPr marL="1828800" algn="l" rtl="0" fontAlgn="base">
      <a:spcBef>
        <a:spcPct val="0"/>
      </a:spcBef>
      <a:spcAft>
        <a:spcPct val="0"/>
      </a:spcAft>
      <a:defRPr sz="2400" kern="1200">
        <a:solidFill>
          <a:srgbClr val="00FF00"/>
        </a:solidFill>
        <a:latin typeface="Calibri" pitchFamily="34" charset="0"/>
        <a:ea typeface="+mn-ea"/>
        <a:cs typeface="Arial" charset="0"/>
      </a:defRPr>
    </a:lvl5pPr>
    <a:lvl6pPr marL="2286000" algn="l" defTabSz="914400" rtl="0" eaLnBrk="1" latinLnBrk="0" hangingPunct="1">
      <a:defRPr sz="2400" kern="1200">
        <a:solidFill>
          <a:srgbClr val="00FF00"/>
        </a:solidFill>
        <a:latin typeface="Calibri" pitchFamily="34" charset="0"/>
        <a:ea typeface="+mn-ea"/>
        <a:cs typeface="Arial" charset="0"/>
      </a:defRPr>
    </a:lvl6pPr>
    <a:lvl7pPr marL="2743200" algn="l" defTabSz="914400" rtl="0" eaLnBrk="1" latinLnBrk="0" hangingPunct="1">
      <a:defRPr sz="2400" kern="1200">
        <a:solidFill>
          <a:srgbClr val="00FF00"/>
        </a:solidFill>
        <a:latin typeface="Calibri" pitchFamily="34" charset="0"/>
        <a:ea typeface="+mn-ea"/>
        <a:cs typeface="Arial" charset="0"/>
      </a:defRPr>
    </a:lvl7pPr>
    <a:lvl8pPr marL="3200400" algn="l" defTabSz="914400" rtl="0" eaLnBrk="1" latinLnBrk="0" hangingPunct="1">
      <a:defRPr sz="2400" kern="1200">
        <a:solidFill>
          <a:srgbClr val="00FF00"/>
        </a:solidFill>
        <a:latin typeface="Calibri" pitchFamily="34" charset="0"/>
        <a:ea typeface="+mn-ea"/>
        <a:cs typeface="Arial" charset="0"/>
      </a:defRPr>
    </a:lvl8pPr>
    <a:lvl9pPr marL="3657600" algn="l" defTabSz="914400" rtl="0" eaLnBrk="1" latinLnBrk="0" hangingPunct="1">
      <a:defRPr sz="2400" kern="1200">
        <a:solidFill>
          <a:srgbClr val="00FF00"/>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595959"/>
    <a:srgbClr val="00FF00"/>
    <a:srgbClr val="FFFF00"/>
    <a:srgbClr val="B2B2B2"/>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87840" autoAdjust="0"/>
  </p:normalViewPr>
  <p:slideViewPr>
    <p:cSldViewPr snapToGrid="0">
      <p:cViewPr>
        <p:scale>
          <a:sx n="100" d="100"/>
          <a:sy n="100" d="100"/>
        </p:scale>
        <p:origin x="-48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ullena\Documents\IMA%20GRAPH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ullena\Documents\IMA%20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E"/>
  <c:style val="32"/>
  <c:chart>
    <c:title>
      <c:tx>
        <c:rich>
          <a:bodyPr/>
          <a:lstStyle/>
          <a:p>
            <a:pPr>
              <a:defRPr/>
            </a:pPr>
            <a:r>
              <a:rPr lang="en-US" dirty="0" smtClean="0"/>
              <a:t>GDP Growth</a:t>
            </a:r>
            <a:r>
              <a:rPr lang="en-US" baseline="0" dirty="0" smtClean="0"/>
              <a:t> &amp; Inflation Stable</a:t>
            </a:r>
            <a:endParaRPr lang="en-US" dirty="0"/>
          </a:p>
        </c:rich>
      </c:tx>
      <c:layout/>
    </c:title>
    <c:plotArea>
      <c:layout/>
      <c:barChart>
        <c:barDir val="col"/>
        <c:grouping val="clustered"/>
        <c:ser>
          <c:idx val="0"/>
          <c:order val="0"/>
          <c:tx>
            <c:strRef>
              <c:f>Sheet1!$A$22</c:f>
              <c:strCache>
                <c:ptCount val="1"/>
                <c:pt idx="0">
                  <c:v>Real GDP growth, %</c:v>
                </c:pt>
              </c:strCache>
            </c:strRef>
          </c:tx>
          <c:dLbls>
            <c:showVal val="1"/>
          </c:dLbls>
          <c:cat>
            <c:strRef>
              <c:f>Sheet1!$B$21:$F$21</c:f>
              <c:strCache>
                <c:ptCount val="5"/>
                <c:pt idx="0">
                  <c:v>2009</c:v>
                </c:pt>
                <c:pt idx="1">
                  <c:v>2010</c:v>
                </c:pt>
                <c:pt idx="2">
                  <c:v>2011</c:v>
                </c:pt>
                <c:pt idx="3">
                  <c:v>2012f</c:v>
                </c:pt>
                <c:pt idx="4">
                  <c:v>2013f</c:v>
                </c:pt>
              </c:strCache>
            </c:strRef>
          </c:cat>
          <c:val>
            <c:numRef>
              <c:f>Sheet1!$B$22:$F$22</c:f>
              <c:numCache>
                <c:formatCode>General</c:formatCode>
                <c:ptCount val="5"/>
                <c:pt idx="0">
                  <c:v>-1.5</c:v>
                </c:pt>
                <c:pt idx="1">
                  <c:v>7.2</c:v>
                </c:pt>
                <c:pt idx="2">
                  <c:v>5.0999999999999996</c:v>
                </c:pt>
                <c:pt idx="3">
                  <c:v>4.8</c:v>
                </c:pt>
                <c:pt idx="4">
                  <c:v>4.2</c:v>
                </c:pt>
              </c:numCache>
            </c:numRef>
          </c:val>
        </c:ser>
        <c:ser>
          <c:idx val="1"/>
          <c:order val="1"/>
          <c:tx>
            <c:strRef>
              <c:f>Sheet1!$A$23</c:f>
              <c:strCache>
                <c:ptCount val="1"/>
                <c:pt idx="0">
                  <c:v>Inflation, Annual Ave, %</c:v>
                </c:pt>
              </c:strCache>
            </c:strRef>
          </c:tx>
          <c:dLbls>
            <c:showVal val="1"/>
          </c:dLbls>
          <c:cat>
            <c:strRef>
              <c:f>Sheet1!$B$21:$F$21</c:f>
              <c:strCache>
                <c:ptCount val="5"/>
                <c:pt idx="0">
                  <c:v>2009</c:v>
                </c:pt>
                <c:pt idx="1">
                  <c:v>2010</c:v>
                </c:pt>
                <c:pt idx="2">
                  <c:v>2011</c:v>
                </c:pt>
                <c:pt idx="3">
                  <c:v>2012f</c:v>
                </c:pt>
                <c:pt idx="4">
                  <c:v>2013f</c:v>
                </c:pt>
              </c:strCache>
            </c:strRef>
          </c:cat>
          <c:val>
            <c:numRef>
              <c:f>Sheet1!$B$23:$F$23</c:f>
              <c:numCache>
                <c:formatCode>General</c:formatCode>
                <c:ptCount val="5"/>
                <c:pt idx="0">
                  <c:v>0.6000000000000002</c:v>
                </c:pt>
                <c:pt idx="1">
                  <c:v>1.7000000000000002</c:v>
                </c:pt>
                <c:pt idx="2">
                  <c:v>3.2</c:v>
                </c:pt>
                <c:pt idx="3">
                  <c:v>1.6</c:v>
                </c:pt>
                <c:pt idx="4">
                  <c:v>2</c:v>
                </c:pt>
              </c:numCache>
            </c:numRef>
          </c:val>
        </c:ser>
        <c:axId val="66469888"/>
        <c:axId val="66471424"/>
      </c:barChart>
      <c:catAx>
        <c:axId val="66469888"/>
        <c:scaling>
          <c:orientation val="minMax"/>
        </c:scaling>
        <c:axPos val="b"/>
        <c:majorTickMark val="none"/>
        <c:tickLblPos val="nextTo"/>
        <c:crossAx val="66471424"/>
        <c:crosses val="autoZero"/>
        <c:auto val="1"/>
        <c:lblAlgn val="ctr"/>
        <c:lblOffset val="100"/>
      </c:catAx>
      <c:valAx>
        <c:axId val="66471424"/>
        <c:scaling>
          <c:orientation val="minMax"/>
        </c:scaling>
        <c:axPos val="l"/>
        <c:majorGridlines/>
        <c:numFmt formatCode="General" sourceLinked="1"/>
        <c:majorTickMark val="none"/>
        <c:tickLblPos val="nextTo"/>
        <c:crossAx val="66469888"/>
        <c:crosses val="autoZero"/>
        <c:crossBetween val="between"/>
      </c:valAx>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E"/>
  <c:style val="32"/>
  <c:chart>
    <c:title>
      <c:tx>
        <c:rich>
          <a:bodyPr/>
          <a:lstStyle/>
          <a:p>
            <a:pPr>
              <a:defRPr/>
            </a:pPr>
            <a:r>
              <a:rPr lang="en-US" dirty="0" smtClean="0"/>
              <a:t>Solvency</a:t>
            </a:r>
            <a:endParaRPr lang="en-US" dirty="0"/>
          </a:p>
        </c:rich>
      </c:tx>
      <c:layout/>
    </c:title>
    <c:plotArea>
      <c:layout/>
      <c:barChart>
        <c:barDir val="col"/>
        <c:grouping val="clustered"/>
        <c:ser>
          <c:idx val="0"/>
          <c:order val="0"/>
          <c:tx>
            <c:strRef>
              <c:f>Sheet1!$A$27</c:f>
              <c:strCache>
                <c:ptCount val="1"/>
                <c:pt idx="0">
                  <c:v>Govt Balance, %GDP</c:v>
                </c:pt>
              </c:strCache>
            </c:strRef>
          </c:tx>
          <c:dLbls>
            <c:showVal val="1"/>
          </c:dLbls>
          <c:cat>
            <c:strRef>
              <c:f>Sheet1!$B$26:$F$26</c:f>
              <c:strCache>
                <c:ptCount val="5"/>
                <c:pt idx="0">
                  <c:v>2009</c:v>
                </c:pt>
                <c:pt idx="1">
                  <c:v>2010</c:v>
                </c:pt>
                <c:pt idx="2">
                  <c:v>2011</c:v>
                </c:pt>
                <c:pt idx="3">
                  <c:v>2012f</c:v>
                </c:pt>
                <c:pt idx="4">
                  <c:v>2013f</c:v>
                </c:pt>
              </c:strCache>
            </c:strRef>
          </c:cat>
          <c:val>
            <c:numRef>
              <c:f>Sheet1!$B$27:$F$27</c:f>
              <c:numCache>
                <c:formatCode>General</c:formatCode>
                <c:ptCount val="5"/>
                <c:pt idx="0">
                  <c:v>-6.7</c:v>
                </c:pt>
                <c:pt idx="1">
                  <c:v>-5.4</c:v>
                </c:pt>
                <c:pt idx="2">
                  <c:v>-4.5999999999999996</c:v>
                </c:pt>
                <c:pt idx="3">
                  <c:v>-4.9000000000000004</c:v>
                </c:pt>
                <c:pt idx="4">
                  <c:v>-5.2</c:v>
                </c:pt>
              </c:numCache>
            </c:numRef>
          </c:val>
        </c:ser>
        <c:ser>
          <c:idx val="1"/>
          <c:order val="1"/>
          <c:tx>
            <c:strRef>
              <c:f>Sheet1!$A$28</c:f>
              <c:strCache>
                <c:ptCount val="1"/>
                <c:pt idx="0">
                  <c:v>Debt Service Ratio, %</c:v>
                </c:pt>
              </c:strCache>
            </c:strRef>
          </c:tx>
          <c:dLbls>
            <c:showVal val="1"/>
          </c:dLbls>
          <c:cat>
            <c:strRef>
              <c:f>Sheet1!$B$26:$F$26</c:f>
              <c:strCache>
                <c:ptCount val="5"/>
                <c:pt idx="0">
                  <c:v>2009</c:v>
                </c:pt>
                <c:pt idx="1">
                  <c:v>2010</c:v>
                </c:pt>
                <c:pt idx="2">
                  <c:v>2011</c:v>
                </c:pt>
                <c:pt idx="3">
                  <c:v>2012f</c:v>
                </c:pt>
                <c:pt idx="4">
                  <c:v>2013f</c:v>
                </c:pt>
              </c:strCache>
            </c:strRef>
          </c:cat>
          <c:val>
            <c:numRef>
              <c:f>Sheet1!$B$28:$F$28</c:f>
              <c:numCache>
                <c:formatCode>General</c:formatCode>
                <c:ptCount val="5"/>
                <c:pt idx="0">
                  <c:v>6.5</c:v>
                </c:pt>
                <c:pt idx="1">
                  <c:v>7.6</c:v>
                </c:pt>
                <c:pt idx="2">
                  <c:v>10.3</c:v>
                </c:pt>
                <c:pt idx="3">
                  <c:v>10.4</c:v>
                </c:pt>
                <c:pt idx="4">
                  <c:v>10.6</c:v>
                </c:pt>
              </c:numCache>
            </c:numRef>
          </c:val>
        </c:ser>
        <c:ser>
          <c:idx val="2"/>
          <c:order val="2"/>
          <c:tx>
            <c:strRef>
              <c:f>Sheet1!$A$29</c:f>
              <c:strCache>
                <c:ptCount val="1"/>
                <c:pt idx="0">
                  <c:v>C/A Balance, % GDP</c:v>
                </c:pt>
              </c:strCache>
            </c:strRef>
          </c:tx>
          <c:dLbls>
            <c:showVal val="1"/>
          </c:dLbls>
          <c:cat>
            <c:strRef>
              <c:f>Sheet1!$B$26:$F$26</c:f>
              <c:strCache>
                <c:ptCount val="5"/>
                <c:pt idx="0">
                  <c:v>2009</c:v>
                </c:pt>
                <c:pt idx="1">
                  <c:v>2010</c:v>
                </c:pt>
                <c:pt idx="2">
                  <c:v>2011</c:v>
                </c:pt>
                <c:pt idx="3">
                  <c:v>2012f</c:v>
                </c:pt>
                <c:pt idx="4">
                  <c:v>2013f</c:v>
                </c:pt>
              </c:strCache>
            </c:strRef>
          </c:cat>
          <c:val>
            <c:numRef>
              <c:f>Sheet1!$B$29:$F$29</c:f>
              <c:numCache>
                <c:formatCode>General</c:formatCode>
                <c:ptCount val="5"/>
                <c:pt idx="0">
                  <c:v>12.3</c:v>
                </c:pt>
                <c:pt idx="1">
                  <c:v>8</c:v>
                </c:pt>
                <c:pt idx="2">
                  <c:v>8.3000000000000007</c:v>
                </c:pt>
                <c:pt idx="3">
                  <c:v>8.9</c:v>
                </c:pt>
                <c:pt idx="4">
                  <c:v>7.6</c:v>
                </c:pt>
              </c:numCache>
            </c:numRef>
          </c:val>
        </c:ser>
        <c:axId val="66519040"/>
        <c:axId val="66520576"/>
      </c:barChart>
      <c:catAx>
        <c:axId val="66519040"/>
        <c:scaling>
          <c:orientation val="minMax"/>
        </c:scaling>
        <c:axPos val="b"/>
        <c:majorTickMark val="none"/>
        <c:tickLblPos val="nextTo"/>
        <c:crossAx val="66520576"/>
        <c:crosses val="autoZero"/>
        <c:auto val="1"/>
        <c:lblAlgn val="ctr"/>
        <c:lblOffset val="100"/>
      </c:catAx>
      <c:valAx>
        <c:axId val="66520576"/>
        <c:scaling>
          <c:orientation val="minMax"/>
        </c:scaling>
        <c:axPos val="l"/>
        <c:majorGridlines/>
        <c:numFmt formatCode="General" sourceLinked="1"/>
        <c:majorTickMark val="none"/>
        <c:tickLblPos val="nextTo"/>
        <c:crossAx val="66519040"/>
        <c:crosses val="autoZero"/>
        <c:crossBetween val="between"/>
      </c:valAx>
    </c:plotArea>
    <c:legend>
      <c:legendPos val="b"/>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5300"/>
          </a:xfrm>
          <a:prstGeom prst="rect">
            <a:avLst/>
          </a:prstGeom>
        </p:spPr>
        <p:txBody>
          <a:bodyPr vert="horz" lIns="91440" tIns="45720" rIns="91440" bIns="45720" rtlCol="0"/>
          <a:lstStyle>
            <a:lvl1pPr algn="l" eaLnBrk="1" hangingPunct="1">
              <a:lnSpc>
                <a:spcPct val="100000"/>
              </a:lnSpc>
              <a:defRPr sz="1200">
                <a:solidFill>
                  <a:schemeClr val="tx1"/>
                </a:solidFill>
                <a:latin typeface="Arial" charset="0"/>
              </a:defRPr>
            </a:lvl1pPr>
          </a:lstStyle>
          <a:p>
            <a:pPr>
              <a:defRPr/>
            </a:pPr>
            <a:endParaRPr lang="en-US"/>
          </a:p>
        </p:txBody>
      </p:sp>
      <p:sp>
        <p:nvSpPr>
          <p:cNvPr id="3" name="Date Placeholder 2"/>
          <p:cNvSpPr>
            <a:spLocks noGrp="1"/>
          </p:cNvSpPr>
          <p:nvPr>
            <p:ph type="dt" sz="quarter" idx="1"/>
          </p:nvPr>
        </p:nvSpPr>
        <p:spPr>
          <a:xfrm>
            <a:off x="3856038" y="0"/>
            <a:ext cx="2949575" cy="495300"/>
          </a:xfrm>
          <a:prstGeom prst="rect">
            <a:avLst/>
          </a:prstGeom>
        </p:spPr>
        <p:txBody>
          <a:bodyPr vert="horz" lIns="91440" tIns="45720" rIns="91440" bIns="45720" rtlCol="0"/>
          <a:lstStyle>
            <a:lvl1pPr algn="r" eaLnBrk="1" hangingPunct="1">
              <a:lnSpc>
                <a:spcPct val="100000"/>
              </a:lnSpc>
              <a:defRPr sz="1200">
                <a:solidFill>
                  <a:schemeClr val="tx1"/>
                </a:solidFill>
                <a:latin typeface="Arial" charset="0"/>
              </a:defRPr>
            </a:lvl1pPr>
          </a:lstStyle>
          <a:p>
            <a:pPr>
              <a:defRPr/>
            </a:pPr>
            <a:fld id="{FAD8E8F6-7A84-4021-A535-85F5BB5C055C}" type="datetimeFigureOut">
              <a:rPr lang="en-US"/>
              <a:pPr>
                <a:defRPr/>
              </a:pPr>
              <a:t>11/26/2012</a:t>
            </a:fld>
            <a:endParaRPr lang="en-US" dirty="0"/>
          </a:p>
        </p:txBody>
      </p:sp>
      <p:sp>
        <p:nvSpPr>
          <p:cNvPr id="4" name="Footer Placeholder 3"/>
          <p:cNvSpPr>
            <a:spLocks noGrp="1"/>
          </p:cNvSpPr>
          <p:nvPr>
            <p:ph type="ftr" sz="quarter" idx="2"/>
          </p:nvPr>
        </p:nvSpPr>
        <p:spPr>
          <a:xfrm>
            <a:off x="0" y="9409113"/>
            <a:ext cx="2951163" cy="495300"/>
          </a:xfrm>
          <a:prstGeom prst="rect">
            <a:avLst/>
          </a:prstGeom>
        </p:spPr>
        <p:txBody>
          <a:bodyPr vert="horz" lIns="91440" tIns="45720" rIns="91440" bIns="45720" rtlCol="0" anchor="b"/>
          <a:lstStyle>
            <a:lvl1pPr algn="l" eaLnBrk="1" hangingPunct="1">
              <a:lnSpc>
                <a:spcPct val="100000"/>
              </a:lnSpc>
              <a:defRPr sz="1200">
                <a:solidFill>
                  <a:schemeClr val="tx1"/>
                </a:solidFill>
                <a:latin typeface="Arial" charset="0"/>
              </a:defRPr>
            </a:lvl1pPr>
          </a:lstStyle>
          <a:p>
            <a:pPr>
              <a:defRPr/>
            </a:pPr>
            <a:endParaRPr lang="en-US"/>
          </a:p>
        </p:txBody>
      </p:sp>
      <p:sp>
        <p:nvSpPr>
          <p:cNvPr id="5" name="Slide Number Placeholder 4"/>
          <p:cNvSpPr>
            <a:spLocks noGrp="1"/>
          </p:cNvSpPr>
          <p:nvPr>
            <p:ph type="sldNum" sz="quarter" idx="3"/>
          </p:nvPr>
        </p:nvSpPr>
        <p:spPr>
          <a:xfrm>
            <a:off x="3856038" y="9409113"/>
            <a:ext cx="2949575" cy="495300"/>
          </a:xfrm>
          <a:prstGeom prst="rect">
            <a:avLst/>
          </a:prstGeom>
        </p:spPr>
        <p:txBody>
          <a:bodyPr vert="horz" lIns="91440" tIns="45720" rIns="91440" bIns="45720" rtlCol="0" anchor="b"/>
          <a:lstStyle>
            <a:lvl1pPr algn="r" eaLnBrk="1" hangingPunct="1">
              <a:lnSpc>
                <a:spcPct val="100000"/>
              </a:lnSpc>
              <a:defRPr sz="1200">
                <a:solidFill>
                  <a:schemeClr val="tx1"/>
                </a:solidFill>
                <a:latin typeface="Arial" charset="0"/>
              </a:defRPr>
            </a:lvl1pPr>
          </a:lstStyle>
          <a:p>
            <a:pPr>
              <a:defRPr/>
            </a:pPr>
            <a:fld id="{387E2296-2E99-4589-9142-C4FD6F2AF5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51163" cy="4953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lnSpc>
                <a:spcPct val="100000"/>
              </a:lnSpc>
              <a:defRPr sz="1200">
                <a:solidFill>
                  <a:schemeClr val="tx1"/>
                </a:solidFill>
                <a:latin typeface="Arial" charset="0"/>
              </a:defRPr>
            </a:lvl1pPr>
          </a:lstStyle>
          <a:p>
            <a:pPr>
              <a:defRPr/>
            </a:pPr>
            <a:endParaRPr lang="en-US"/>
          </a:p>
        </p:txBody>
      </p:sp>
      <p:sp>
        <p:nvSpPr>
          <p:cNvPr id="11267" name="Rectangle 3"/>
          <p:cNvSpPr>
            <a:spLocks noGrp="1" noChangeArrowheads="1"/>
          </p:cNvSpPr>
          <p:nvPr>
            <p:ph type="dt" idx="1"/>
          </p:nvPr>
        </p:nvSpPr>
        <p:spPr bwMode="auto">
          <a:xfrm>
            <a:off x="3856038" y="0"/>
            <a:ext cx="2949575" cy="4953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lnSpc>
                <a:spcPct val="100000"/>
              </a:lnSpc>
              <a:defRPr sz="1200">
                <a:solidFill>
                  <a:schemeClr val="tx1"/>
                </a:solidFill>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27100" y="742950"/>
            <a:ext cx="4953000" cy="37147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1038" y="4705350"/>
            <a:ext cx="5445125" cy="44577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409113"/>
            <a:ext cx="2951163" cy="49530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lnSpc>
                <a:spcPct val="100000"/>
              </a:lnSpc>
              <a:defRPr sz="1200">
                <a:solidFill>
                  <a:schemeClr val="tx1"/>
                </a:solidFill>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56038" y="9409113"/>
            <a:ext cx="2949575" cy="49530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lnSpc>
                <a:spcPct val="100000"/>
              </a:lnSpc>
              <a:defRPr sz="1200">
                <a:solidFill>
                  <a:schemeClr val="tx1"/>
                </a:solidFill>
                <a:latin typeface="Arial" charset="0"/>
              </a:defRPr>
            </a:lvl1pPr>
          </a:lstStyle>
          <a:p>
            <a:pPr>
              <a:defRPr/>
            </a:pPr>
            <a:fld id="{DE6D7441-D610-4660-BD7F-8D35D3CA0DD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lIns="93177" tIns="46589" rIns="93177" bIns="46589" anchor="b"/>
          <a:lstStyle/>
          <a:p>
            <a:pPr algn="r"/>
            <a:fld id="{0B04D7A1-2904-4879-AB92-FD57E4CBE4D8}" type="slidenum">
              <a:rPr lang="en-US" sz="1200">
                <a:solidFill>
                  <a:schemeClr val="tx1"/>
                </a:solidFill>
                <a:latin typeface="Arial" charset="0"/>
              </a:rPr>
              <a:pPr algn="r"/>
              <a:t>2</a:t>
            </a:fld>
            <a:endParaRPr lang="en-US" sz="1200">
              <a:solidFill>
                <a:schemeClr val="tx1"/>
              </a:solidFill>
              <a:latin typeface="Arial" charset="0"/>
            </a:endParaRPr>
          </a:p>
        </p:txBody>
      </p:sp>
      <p:sp>
        <p:nvSpPr>
          <p:cNvPr id="19459" name="Rectangle 7"/>
          <p:cNvSpPr txBox="1">
            <a:spLocks noGrp="1" noChangeArrowheads="1"/>
          </p:cNvSpPr>
          <p:nvPr/>
        </p:nvSpPr>
        <p:spPr bwMode="auto">
          <a:xfrm>
            <a:off x="3856038" y="9410700"/>
            <a:ext cx="2951162" cy="495300"/>
          </a:xfrm>
          <a:prstGeom prst="rect">
            <a:avLst/>
          </a:prstGeom>
          <a:noFill/>
          <a:ln w="9525">
            <a:noFill/>
            <a:miter lim="800000"/>
            <a:headEnd/>
            <a:tailEnd/>
          </a:ln>
        </p:spPr>
        <p:txBody>
          <a:bodyPr lIns="91435" tIns="45717" rIns="91435" bIns="45717" anchor="b"/>
          <a:lstStyle/>
          <a:p>
            <a:pPr algn="r" defTabSz="912813" eaLnBrk="0" hangingPunct="0"/>
            <a:fld id="{D023850E-C011-4517-940F-5CEBEDD32F70}" type="slidenum">
              <a:rPr lang="en-GB" sz="1200">
                <a:solidFill>
                  <a:schemeClr val="tx1"/>
                </a:solidFill>
                <a:latin typeface="Arial" charset="0"/>
              </a:rPr>
              <a:pPr algn="r" defTabSz="912813" eaLnBrk="0" hangingPunct="0"/>
              <a:t>2</a:t>
            </a:fld>
            <a:endParaRPr lang="en-GB" sz="1200">
              <a:solidFill>
                <a:schemeClr val="tx1"/>
              </a:solidFill>
              <a:latin typeface="Arial"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xfrm>
            <a:off x="1135063" y="4705350"/>
            <a:ext cx="4537075" cy="4457700"/>
          </a:xfrm>
          <a:noFill/>
          <a:ln/>
        </p:spPr>
        <p:txBody>
          <a:bodyPr lIns="93172" tIns="46587" rIns="93172" bIns="46587"/>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GB" smtClean="0"/>
              <a:t>Talk through –spend about 2 mins on this-Share insight to country risk, Explore IDA investment and our good news story.</a:t>
            </a:r>
          </a:p>
        </p:txBody>
      </p:sp>
      <p:sp>
        <p:nvSpPr>
          <p:cNvPr id="20484" name="Slide Number Placeholder 3"/>
          <p:cNvSpPr>
            <a:spLocks noGrp="1"/>
          </p:cNvSpPr>
          <p:nvPr>
            <p:ph type="sldNum" sz="quarter" idx="5"/>
          </p:nvPr>
        </p:nvSpPr>
        <p:spPr>
          <a:noFill/>
        </p:spPr>
        <p:txBody>
          <a:bodyPr/>
          <a:lstStyle/>
          <a:p>
            <a:fld id="{F5E398A3-AD31-4AF6-851E-D4B2FA2650E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Deborah </a:t>
            </a:r>
            <a:r>
              <a:rPr lang="en-GB" baseline="0" dirty="0" smtClean="0"/>
              <a:t> Henry- My cousin and Miss Malaysia Universe and World –Twice none the less-Degree in Political Science and Economics.</a:t>
            </a:r>
            <a:endParaRPr lang="en-GB" dirty="0"/>
          </a:p>
        </p:txBody>
      </p:sp>
      <p:sp>
        <p:nvSpPr>
          <p:cNvPr id="4" name="Slide Number Placeholder 3"/>
          <p:cNvSpPr>
            <a:spLocks noGrp="1"/>
          </p:cNvSpPr>
          <p:nvPr>
            <p:ph type="sldNum" sz="quarter" idx="10"/>
          </p:nvPr>
        </p:nvSpPr>
        <p:spPr/>
        <p:txBody>
          <a:bodyPr/>
          <a:lstStyle/>
          <a:p>
            <a:pPr>
              <a:defRPr/>
            </a:pPr>
            <a:fld id="{DE6D7441-D610-4660-BD7F-8D35D3CA0D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GB" smtClean="0"/>
          </a:p>
        </p:txBody>
      </p:sp>
      <p:sp>
        <p:nvSpPr>
          <p:cNvPr id="21508" name="Slide Number Placeholder 3"/>
          <p:cNvSpPr>
            <a:spLocks noGrp="1"/>
          </p:cNvSpPr>
          <p:nvPr>
            <p:ph type="sldNum" sz="quarter" idx="5"/>
          </p:nvPr>
        </p:nvSpPr>
        <p:spPr>
          <a:noFill/>
        </p:spPr>
        <p:txBody>
          <a:bodyPr/>
          <a:lstStyle/>
          <a:p>
            <a:fld id="{E036584B-E80D-4CF1-9C1B-DA083E5023E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GB" b="1" smtClean="0"/>
              <a:t>Negative risk factors in Malaysia-</a:t>
            </a:r>
          </a:p>
          <a:p>
            <a:pPr>
              <a:buFontTx/>
              <a:buChar char="•"/>
            </a:pPr>
            <a:r>
              <a:rPr lang="en-GB" smtClean="0"/>
              <a:t>The looming election presents political risk. Indeed, the fractious opposition may make significant gains, especially if the economy slows.</a:t>
            </a:r>
          </a:p>
          <a:p>
            <a:pPr>
              <a:buFontTx/>
              <a:buChar char="•"/>
            </a:pPr>
            <a:r>
              <a:rPr lang="en-GB" smtClean="0"/>
              <a:t>Despite an ostensible reform drive, the government still adheres to repressive measures, and relies on repackaged ethno-centric and state-led policies in order to bolster growth.</a:t>
            </a:r>
          </a:p>
          <a:p>
            <a:pPr>
              <a:buFontTx/>
              <a:buChar char="•"/>
            </a:pPr>
            <a:r>
              <a:rPr lang="en-GB" smtClean="0"/>
              <a:t>Export growth is being led by commodities rather than traditional electronic goods, but the former are increasingly dependent on sustained Chinese demand.</a:t>
            </a:r>
          </a:p>
          <a:p>
            <a:pPr>
              <a:buFontTx/>
              <a:buChar char="•"/>
            </a:pPr>
            <a:r>
              <a:rPr lang="en-GB" smtClean="0"/>
              <a:t>Household debt levels are rising rapidly; this could pose a risk if interest rates climb more than expected.</a:t>
            </a:r>
          </a:p>
          <a:p>
            <a:r>
              <a:rPr lang="en-GB" b="1" smtClean="0"/>
              <a:t>Thailand Negative Risk Factors-</a:t>
            </a:r>
          </a:p>
          <a:p>
            <a:pPr>
              <a:buFontTx/>
              <a:buChar char="•"/>
            </a:pPr>
            <a:r>
              <a:rPr lang="en-GB" smtClean="0"/>
              <a:t>Despite improved stability, Thailand’s political environment remains deeply polarised.</a:t>
            </a:r>
          </a:p>
          <a:p>
            <a:pPr>
              <a:buFontTx/>
              <a:buChar char="•"/>
            </a:pPr>
            <a:r>
              <a:rPr lang="en-GB" smtClean="0"/>
              <a:t>Currency appreciation caused by still-strong growth and rising interest rates could weaken export competitiveness. Inflation is also a major source of risk.</a:t>
            </a:r>
          </a:p>
          <a:p>
            <a:pPr>
              <a:buFontTx/>
              <a:buChar char="•"/>
            </a:pPr>
            <a:r>
              <a:rPr lang="en-GB" smtClean="0"/>
              <a:t>A sharper than expected downturn in the global economy (in light of growing sovereign debt problems in Europe and of the withdrawal of fiscal stimulus measures) will force downward revisions in our forecast scenario.</a:t>
            </a:r>
          </a:p>
          <a:p>
            <a:pPr>
              <a:buFontTx/>
              <a:buChar char="•"/>
            </a:pPr>
            <a:r>
              <a:rPr lang="en-GB" smtClean="0"/>
              <a:t>Corruption is a problem and regulatory uncertainty over the application of environmental laws is still hindering investment in the Map  Ta Phut industrial zone.</a:t>
            </a:r>
          </a:p>
          <a:p>
            <a:pPr>
              <a:buFontTx/>
              <a:buChar char="•"/>
            </a:pPr>
            <a:r>
              <a:rPr lang="en-GB" smtClean="0"/>
              <a:t> </a:t>
            </a:r>
          </a:p>
          <a:p>
            <a:pPr>
              <a:buFontTx/>
              <a:buChar char="•"/>
            </a:pPr>
            <a:endParaRPr lang="en-GB" smtClean="0"/>
          </a:p>
          <a:p>
            <a:endParaRPr lang="en-US" smtClean="0"/>
          </a:p>
        </p:txBody>
      </p:sp>
      <p:sp>
        <p:nvSpPr>
          <p:cNvPr id="22532" name="Slide Number Placeholder 3"/>
          <p:cNvSpPr txBox="1">
            <a:spLocks noGrp="1"/>
          </p:cNvSpPr>
          <p:nvPr/>
        </p:nvSpPr>
        <p:spPr bwMode="auto">
          <a:xfrm>
            <a:off x="3856038" y="9409113"/>
            <a:ext cx="2949575" cy="495300"/>
          </a:xfrm>
          <a:prstGeom prst="rect">
            <a:avLst/>
          </a:prstGeom>
          <a:noFill/>
          <a:ln w="9525">
            <a:noFill/>
            <a:miter lim="800000"/>
            <a:headEnd/>
            <a:tailEnd/>
          </a:ln>
        </p:spPr>
        <p:txBody>
          <a:bodyPr lIns="93177" tIns="46589" rIns="93177" bIns="46589" anchor="b"/>
          <a:lstStyle/>
          <a:p>
            <a:pPr algn="r"/>
            <a:fld id="{03BC3A72-1776-4E3D-A6DE-7F9B33F1636D}" type="slidenum">
              <a:rPr lang="en-US" sz="1200">
                <a:solidFill>
                  <a:schemeClr val="tx1"/>
                </a:solidFill>
                <a:latin typeface="Arial" charset="0"/>
              </a:rPr>
              <a:pPr algn="r"/>
              <a:t>7</a:t>
            </a:fld>
            <a:endParaRPr lang="en-US" sz="120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GB" smtClean="0"/>
              <a:t>The central bank’s measures aimed at cooling property market speculation will also dampen activity: households are already reporting greater difficulties in obtaining mortgage loans, which will almost certainly prompt the residential construction sector to slow. Indeed, it is to be hoped that the government keeps back some fiscal fire</a:t>
            </a:r>
          </a:p>
          <a:p>
            <a:r>
              <a:rPr lang="en-GB" smtClean="0"/>
              <a:t>power for counter-cyclical investment spending in the September budget: it may well be needed</a:t>
            </a:r>
          </a:p>
          <a:p>
            <a:r>
              <a:rPr lang="en-GB" smtClean="0"/>
              <a:t>D&amp;B believes that the fact that an official election date has still not been set reflects the BN’s rising concerns over its electoral prospects. Indeed, we expect that Prime Minister Najib Razak is likely to use the late September 2013 budget speech to shower fresh populist give-aways on voters in order to win back their favour, with the election likely to follow soon after. </a:t>
            </a:r>
          </a:p>
          <a:p>
            <a:endParaRPr lang="en-GB" smtClean="0"/>
          </a:p>
          <a:p>
            <a:r>
              <a:rPr lang="en-GB" smtClean="0"/>
              <a:t>Point 2-However, this strategy is risky. The electorate is increasingly sophisticated and able to see through such obvious bribes. At the same time, a major corruption scandal relating to USD190m of bribes paid alongside a USD1.1bn state purchase of submarines from a French firm (as well as a linked murder) when Najib was defence minister is snowballing and already dragging down his close associates.</a:t>
            </a:r>
          </a:p>
        </p:txBody>
      </p:sp>
      <p:sp>
        <p:nvSpPr>
          <p:cNvPr id="25604" name="Slide Number Placeholder 3"/>
          <p:cNvSpPr>
            <a:spLocks noGrp="1"/>
          </p:cNvSpPr>
          <p:nvPr>
            <p:ph type="sldNum" sz="quarter" idx="5"/>
          </p:nvPr>
        </p:nvSpPr>
        <p:spPr>
          <a:noFill/>
        </p:spPr>
        <p:txBody>
          <a:bodyPr/>
          <a:lstStyle/>
          <a:p>
            <a:fld id="{BBF7682F-5E6F-48C8-B632-0A1555044F10}"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smtClean="0"/>
              <a:t>Something to think about-When we look at the map at the particular areas we trade in we see that is is marked as Amber-A risk to be considered, when we look at our own country and see the indicator as amber-Do we consider our market the same risk-Dealing in any market considered god or bad always has an element of risk-What we do with this knowledge and how we manage the possible risk, allows risk to be turned to lucrative opportunity..The markets we discussed today have amble opportunity and growth-manage the risk appropriately and the opportunity is all yours!</a:t>
            </a:r>
          </a:p>
        </p:txBody>
      </p:sp>
      <p:sp>
        <p:nvSpPr>
          <p:cNvPr id="27652" name="Slide Number Placeholder 3"/>
          <p:cNvSpPr>
            <a:spLocks noGrp="1"/>
          </p:cNvSpPr>
          <p:nvPr>
            <p:ph type="sldNum" sz="quarter" idx="5"/>
          </p:nvPr>
        </p:nvSpPr>
        <p:spPr>
          <a:noFill/>
        </p:spPr>
        <p:txBody>
          <a:bodyPr/>
          <a:lstStyle/>
          <a:p>
            <a:fld id="{0EB4B1A0-B7F3-4228-B7D2-6F871EA7050F}"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interval_bg.jpg"/>
          <p:cNvPicPr>
            <a:picLocks noChangeAspect="1"/>
          </p:cNvPicPr>
          <p:nvPr/>
        </p:nvPicPr>
        <p:blipFill>
          <a:blip r:embed="rId2" cstate="print"/>
          <a:srcRect/>
          <a:stretch>
            <a:fillRect/>
          </a:stretch>
        </p:blipFill>
        <p:spPr bwMode="auto">
          <a:xfrm>
            <a:off x="314325" y="276225"/>
            <a:ext cx="8515350" cy="5295900"/>
          </a:xfrm>
          <a:prstGeom prst="rect">
            <a:avLst/>
          </a:prstGeom>
          <a:noFill/>
          <a:ln w="9525">
            <a:noFill/>
            <a:miter lim="800000"/>
            <a:headEnd/>
            <a:tailEnd/>
          </a:ln>
        </p:spPr>
      </p:pic>
      <p:grpSp>
        <p:nvGrpSpPr>
          <p:cNvPr id="5" name="Rectangle 5"/>
          <p:cNvGrpSpPr>
            <a:grpSpLocks/>
          </p:cNvGrpSpPr>
          <p:nvPr/>
        </p:nvGrpSpPr>
        <p:grpSpPr bwMode="auto">
          <a:xfrm>
            <a:off x="311150" y="914400"/>
            <a:ext cx="8521700" cy="1768475"/>
            <a:chOff x="196" y="595"/>
            <a:chExt cx="5368" cy="1114"/>
          </a:xfrm>
        </p:grpSpPr>
        <p:pic>
          <p:nvPicPr>
            <p:cNvPr id="6" name="Rectangle 5"/>
            <p:cNvPicPr>
              <a:picLocks noChangeArrowheads="1"/>
            </p:cNvPicPr>
            <p:nvPr userDrawn="1"/>
          </p:nvPicPr>
          <p:blipFill>
            <a:blip r:embed="rId3" cstate="print"/>
            <a:srcRect/>
            <a:stretch>
              <a:fillRect/>
            </a:stretch>
          </p:blipFill>
          <p:spPr bwMode="auto">
            <a:xfrm>
              <a:off x="196" y="595"/>
              <a:ext cx="5368" cy="1114"/>
            </a:xfrm>
            <a:prstGeom prst="rect">
              <a:avLst/>
            </a:prstGeom>
            <a:noFill/>
            <a:ln w="9525">
              <a:noFill/>
              <a:miter lim="800000"/>
              <a:headEnd/>
              <a:tailEnd/>
            </a:ln>
          </p:spPr>
        </p:pic>
        <p:sp>
          <p:nvSpPr>
            <p:cNvPr id="7" name="Text Box 4"/>
            <p:cNvSpPr txBox="1">
              <a:spLocks noChangeArrowheads="1"/>
            </p:cNvSpPr>
            <p:nvPr userDrawn="1"/>
          </p:nvSpPr>
          <p:spPr bwMode="auto">
            <a:xfrm>
              <a:off x="198" y="599"/>
              <a:ext cx="5364" cy="1104"/>
            </a:xfrm>
            <a:prstGeom prst="rect">
              <a:avLst/>
            </a:prstGeom>
            <a:noFill/>
            <a:ln w="9525">
              <a:noFill/>
              <a:miter lim="800000"/>
              <a:headEnd/>
              <a:tailEnd/>
            </a:ln>
          </p:spPr>
          <p:txBody>
            <a:bodyPr anchor="ctr"/>
            <a:lstStyle/>
            <a:p>
              <a:pPr algn="ctr" defTabSz="457200">
                <a:defRPr/>
              </a:pPr>
              <a:endParaRPr lang="en-US" sz="1800" dirty="0">
                <a:solidFill>
                  <a:srgbClr val="FFFFFF"/>
                </a:solidFill>
                <a:latin typeface="Arial" charset="0"/>
                <a:ea typeface="Arial" charset="0"/>
              </a:endParaRPr>
            </a:p>
          </p:txBody>
        </p:sp>
      </p:grpSp>
      <p:cxnSp>
        <p:nvCxnSpPr>
          <p:cNvPr id="8" name="Straight Connector 8"/>
          <p:cNvCxnSpPr/>
          <p:nvPr/>
        </p:nvCxnSpPr>
        <p:spPr>
          <a:xfrm>
            <a:off x="314325" y="5637213"/>
            <a:ext cx="8515350" cy="1587"/>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9"/>
          <p:cNvCxnSpPr/>
          <p:nvPr/>
        </p:nvCxnSpPr>
        <p:spPr>
          <a:xfrm>
            <a:off x="314325" y="6551613"/>
            <a:ext cx="8515350" cy="1587"/>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5" descr="dnb_logo.jpg"/>
          <p:cNvPicPr>
            <a:picLocks noChangeAspect="1"/>
          </p:cNvPicPr>
          <p:nvPr/>
        </p:nvPicPr>
        <p:blipFill>
          <a:blip r:embed="rId4" cstate="print"/>
          <a:srcRect/>
          <a:stretch>
            <a:fillRect/>
          </a:stretch>
        </p:blipFill>
        <p:spPr bwMode="auto">
          <a:xfrm>
            <a:off x="7920038" y="5805488"/>
            <a:ext cx="581025" cy="581025"/>
          </a:xfrm>
          <a:prstGeom prst="rect">
            <a:avLst/>
          </a:prstGeom>
          <a:noFill/>
          <a:ln w="9525">
            <a:noFill/>
            <a:miter lim="800000"/>
            <a:headEnd/>
            <a:tailEnd/>
          </a:ln>
        </p:spPr>
      </p:pic>
      <p:sp>
        <p:nvSpPr>
          <p:cNvPr id="6150" name="Rectangle 6"/>
          <p:cNvSpPr>
            <a:spLocks noGrp="1" noChangeArrowheads="1"/>
          </p:cNvSpPr>
          <p:nvPr>
            <p:ph type="ctrTitle"/>
          </p:nvPr>
        </p:nvSpPr>
        <p:spPr>
          <a:xfrm>
            <a:off x="501650" y="990600"/>
            <a:ext cx="8089900" cy="1622425"/>
          </a:xfrm>
        </p:spPr>
        <p:txBody>
          <a:bodyPr anchor="b"/>
          <a:lstStyle>
            <a:lvl1pPr>
              <a:defRPr sz="4400">
                <a:solidFill>
                  <a:schemeClr val="bg1"/>
                </a:solidFill>
              </a:defRPr>
            </a:lvl1pPr>
          </a:lstStyle>
          <a:p>
            <a:r>
              <a:rPr lang="en-US"/>
              <a:t>Click to edit Master title style</a:t>
            </a:r>
          </a:p>
        </p:txBody>
      </p:sp>
      <p:sp>
        <p:nvSpPr>
          <p:cNvPr id="6151" name="Rectangle 7"/>
          <p:cNvSpPr>
            <a:spLocks noGrp="1" noChangeArrowheads="1"/>
          </p:cNvSpPr>
          <p:nvPr>
            <p:ph type="subTitle" idx="1"/>
          </p:nvPr>
        </p:nvSpPr>
        <p:spPr>
          <a:xfrm>
            <a:off x="501650" y="2895600"/>
            <a:ext cx="8089900" cy="16002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1735D7-7DDB-4462-90B3-24A749C3CE1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8138"/>
            <a:ext cx="2057400" cy="5788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38138"/>
            <a:ext cx="6019800" cy="5788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808B490-5B2B-40F0-8063-3C48983911C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7378700" cy="10287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B06FF45D-2107-4E53-8463-30C5D5682D3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7378700" cy="10287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5908503D-B190-4538-BD80-5CD1CFC7F79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8138"/>
            <a:ext cx="8229600" cy="578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28B8C90-2B0A-404F-BC33-64981BF0A22E}"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A3997F9-4E59-46AC-90AA-5CA78E47538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46998B4-F7F0-4D8E-BDCC-0399280B40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73037A1-5648-4D3E-8C47-24407800A9B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D1407BE-9606-48DE-AEEB-054610124C3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CF1A8287-7D1A-4BA7-A4F0-E4A87454B1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E9E9F2-531E-4D2A-B98E-7D0217ADF0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9BED1D-EE8A-4ED7-87A5-9B93513FE1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AD496E0-705F-4CA5-B3F1-763EB50068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 descr="header.jpg"/>
          <p:cNvPicPr>
            <a:picLocks noChangeAspect="1"/>
          </p:cNvPicPr>
          <p:nvPr/>
        </p:nvPicPr>
        <p:blipFill>
          <a:blip r:embed="rId16" cstate="print"/>
          <a:srcRect/>
          <a:stretch>
            <a:fillRect/>
          </a:stretch>
        </p:blipFill>
        <p:spPr bwMode="auto">
          <a:xfrm>
            <a:off x="317500" y="0"/>
            <a:ext cx="8509000" cy="1379538"/>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338138"/>
            <a:ext cx="7378700" cy="1028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Text Box 5"/>
          <p:cNvSpPr txBox="1">
            <a:spLocks noChangeArrowheads="1"/>
          </p:cNvSpPr>
          <p:nvPr/>
        </p:nvSpPr>
        <p:spPr bwMode="auto">
          <a:xfrm>
            <a:off x="8332788" y="6443663"/>
            <a:ext cx="350837" cy="244475"/>
          </a:xfrm>
          <a:prstGeom prst="rect">
            <a:avLst/>
          </a:prstGeom>
          <a:noFill/>
          <a:ln w="9525">
            <a:noFill/>
            <a:miter lim="800000"/>
            <a:headEnd/>
            <a:tailEnd/>
          </a:ln>
          <a:effectLst/>
        </p:spPr>
        <p:txBody>
          <a:bodyPr>
            <a:spAutoFit/>
          </a:bodyPr>
          <a:lstStyle/>
          <a:p>
            <a:pPr algn="r">
              <a:defRPr/>
            </a:pPr>
            <a:endParaRPr lang="en-US" sz="1000" dirty="0">
              <a:solidFill>
                <a:schemeClr val="bg2"/>
              </a:solidFill>
              <a:latin typeface="Arial" charset="0"/>
            </a:endParaRPr>
          </a:p>
        </p:txBody>
      </p:sp>
      <p:sp>
        <p:nvSpPr>
          <p:cNvPr id="5126" name="Rectangle 6"/>
          <p:cNvSpPr>
            <a:spLocks noGrp="1" noChangeArrowheads="1"/>
          </p:cNvSpPr>
          <p:nvPr>
            <p:ph type="sldNum" sz="quarter" idx="4"/>
          </p:nvPr>
        </p:nvSpPr>
        <p:spPr bwMode="auto">
          <a:xfrm>
            <a:off x="65532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000">
                <a:solidFill>
                  <a:schemeClr val="tx1"/>
                </a:solidFill>
                <a:latin typeface="Calibri" pitchFamily="34" charset="0"/>
              </a:defRPr>
            </a:lvl1pPr>
          </a:lstStyle>
          <a:p>
            <a:pPr>
              <a:defRPr/>
            </a:pPr>
            <a:fld id="{5A7FEC83-1A0A-49CD-B6CE-6E42F29B455C}" type="slidenum">
              <a:rPr lang="en-US"/>
              <a:pPr>
                <a:defRPr/>
              </a:pPr>
              <a:t>‹#›</a:t>
            </a:fld>
            <a:endParaRPr lang="en-US" dirty="0"/>
          </a:p>
        </p:txBody>
      </p:sp>
      <p:pic>
        <p:nvPicPr>
          <p:cNvPr id="4103" name="Picture 4" descr="broader_insight_icon.png"/>
          <p:cNvPicPr>
            <a:picLocks noChangeAspect="1"/>
          </p:cNvPicPr>
          <p:nvPr userDrawn="1"/>
        </p:nvPicPr>
        <p:blipFill>
          <a:blip r:embed="rId17" cstate="print"/>
          <a:srcRect/>
          <a:stretch>
            <a:fillRect/>
          </a:stretch>
        </p:blipFill>
        <p:spPr bwMode="auto">
          <a:xfrm>
            <a:off x="7799388" y="6026150"/>
            <a:ext cx="831850" cy="831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fade/>
  </p:transition>
  <p:hf hdr="0" ftr="0" dt="0"/>
  <p:txStyles>
    <p:titleStyle>
      <a:lvl1pPr algn="l" rtl="0" eaLnBrk="0" fontAlgn="base" hangingPunct="0">
        <a:spcBef>
          <a:spcPct val="0"/>
        </a:spcBef>
        <a:spcAft>
          <a:spcPct val="0"/>
        </a:spcAft>
        <a:defRPr sz="2400">
          <a:solidFill>
            <a:srgbClr val="0C0F6E"/>
          </a:solidFill>
          <a:latin typeface="+mj-lt"/>
          <a:ea typeface="+mj-ea"/>
          <a:cs typeface="+mj-cs"/>
        </a:defRPr>
      </a:lvl1pPr>
      <a:lvl2pPr algn="l" rtl="0" eaLnBrk="0" fontAlgn="base" hangingPunct="0">
        <a:spcBef>
          <a:spcPct val="0"/>
        </a:spcBef>
        <a:spcAft>
          <a:spcPct val="0"/>
        </a:spcAft>
        <a:defRPr sz="2400">
          <a:solidFill>
            <a:srgbClr val="0C0F6E"/>
          </a:solidFill>
          <a:latin typeface="Calibri" pitchFamily="34" charset="0"/>
          <a:cs typeface="Arial" charset="0"/>
        </a:defRPr>
      </a:lvl2pPr>
      <a:lvl3pPr algn="l" rtl="0" eaLnBrk="0" fontAlgn="base" hangingPunct="0">
        <a:spcBef>
          <a:spcPct val="0"/>
        </a:spcBef>
        <a:spcAft>
          <a:spcPct val="0"/>
        </a:spcAft>
        <a:defRPr sz="2400">
          <a:solidFill>
            <a:srgbClr val="0C0F6E"/>
          </a:solidFill>
          <a:latin typeface="Calibri" pitchFamily="34" charset="0"/>
          <a:cs typeface="Arial" charset="0"/>
        </a:defRPr>
      </a:lvl3pPr>
      <a:lvl4pPr algn="l" rtl="0" eaLnBrk="0" fontAlgn="base" hangingPunct="0">
        <a:spcBef>
          <a:spcPct val="0"/>
        </a:spcBef>
        <a:spcAft>
          <a:spcPct val="0"/>
        </a:spcAft>
        <a:defRPr sz="2400">
          <a:solidFill>
            <a:srgbClr val="0C0F6E"/>
          </a:solidFill>
          <a:latin typeface="Calibri" pitchFamily="34" charset="0"/>
          <a:cs typeface="Arial" charset="0"/>
        </a:defRPr>
      </a:lvl4pPr>
      <a:lvl5pPr algn="l" rtl="0" eaLnBrk="0" fontAlgn="base" hangingPunct="0">
        <a:spcBef>
          <a:spcPct val="0"/>
        </a:spcBef>
        <a:spcAft>
          <a:spcPct val="0"/>
        </a:spcAft>
        <a:defRPr sz="2400">
          <a:solidFill>
            <a:srgbClr val="0C0F6E"/>
          </a:solidFill>
          <a:latin typeface="Calibri" pitchFamily="34" charset="0"/>
          <a:cs typeface="Arial" charset="0"/>
        </a:defRPr>
      </a:lvl5pPr>
      <a:lvl6pPr marL="457200" algn="l" rtl="0" fontAlgn="base">
        <a:spcBef>
          <a:spcPct val="0"/>
        </a:spcBef>
        <a:spcAft>
          <a:spcPct val="0"/>
        </a:spcAft>
        <a:defRPr sz="2400">
          <a:solidFill>
            <a:srgbClr val="0C0F6E"/>
          </a:solidFill>
          <a:latin typeface="Calibri" pitchFamily="34" charset="0"/>
          <a:cs typeface="Arial" charset="0"/>
        </a:defRPr>
      </a:lvl6pPr>
      <a:lvl7pPr marL="914400" algn="l" rtl="0" fontAlgn="base">
        <a:spcBef>
          <a:spcPct val="0"/>
        </a:spcBef>
        <a:spcAft>
          <a:spcPct val="0"/>
        </a:spcAft>
        <a:defRPr sz="2400">
          <a:solidFill>
            <a:srgbClr val="0C0F6E"/>
          </a:solidFill>
          <a:latin typeface="Calibri" pitchFamily="34" charset="0"/>
          <a:cs typeface="Arial" charset="0"/>
        </a:defRPr>
      </a:lvl7pPr>
      <a:lvl8pPr marL="1371600" algn="l" rtl="0" fontAlgn="base">
        <a:spcBef>
          <a:spcPct val="0"/>
        </a:spcBef>
        <a:spcAft>
          <a:spcPct val="0"/>
        </a:spcAft>
        <a:defRPr sz="2400">
          <a:solidFill>
            <a:srgbClr val="0C0F6E"/>
          </a:solidFill>
          <a:latin typeface="Calibri" pitchFamily="34" charset="0"/>
          <a:cs typeface="Arial" charset="0"/>
        </a:defRPr>
      </a:lvl8pPr>
      <a:lvl9pPr marL="1828800" algn="l" rtl="0" fontAlgn="base">
        <a:spcBef>
          <a:spcPct val="0"/>
        </a:spcBef>
        <a:spcAft>
          <a:spcPct val="0"/>
        </a:spcAft>
        <a:defRPr sz="2400">
          <a:solidFill>
            <a:srgbClr val="0C0F6E"/>
          </a:solidFill>
          <a:latin typeface="Calibri" pitchFamily="34" charset="0"/>
          <a:cs typeface="Arial" charset="0"/>
        </a:defRPr>
      </a:lvl9pPr>
    </p:titleStyle>
    <p:bodyStyle>
      <a:lvl1pPr marL="225425" indent="-225425" algn="l" rtl="0" eaLnBrk="0" fontAlgn="base" hangingPunct="0">
        <a:spcBef>
          <a:spcPct val="20000"/>
        </a:spcBef>
        <a:spcAft>
          <a:spcPct val="0"/>
        </a:spcAft>
        <a:buChar char="•"/>
        <a:defRPr sz="2400">
          <a:solidFill>
            <a:srgbClr val="595959"/>
          </a:solidFill>
          <a:latin typeface="+mn-lt"/>
          <a:ea typeface="+mn-ea"/>
          <a:cs typeface="+mn-cs"/>
        </a:defRPr>
      </a:lvl1pPr>
      <a:lvl2pPr marL="633413" indent="-176213" algn="l" rtl="0" eaLnBrk="0" fontAlgn="base" hangingPunct="0">
        <a:spcBef>
          <a:spcPct val="20000"/>
        </a:spcBef>
        <a:spcAft>
          <a:spcPct val="0"/>
        </a:spcAft>
        <a:buChar char="–"/>
        <a:defRPr sz="2000">
          <a:solidFill>
            <a:srgbClr val="595959"/>
          </a:solidFill>
          <a:latin typeface="+mn-lt"/>
          <a:cs typeface="+mn-cs"/>
        </a:defRPr>
      </a:lvl2pPr>
      <a:lvl3pPr marL="1082675" indent="-168275" algn="l" rtl="0" eaLnBrk="0" fontAlgn="base" hangingPunct="0">
        <a:spcBef>
          <a:spcPct val="20000"/>
        </a:spcBef>
        <a:spcAft>
          <a:spcPct val="0"/>
        </a:spcAft>
        <a:buSzPct val="50000"/>
        <a:buFont typeface="Arial" charset="0"/>
        <a:buChar char="O"/>
        <a:defRPr sz="2000">
          <a:solidFill>
            <a:srgbClr val="595959"/>
          </a:solidFill>
          <a:latin typeface="+mn-lt"/>
          <a:cs typeface="+mn-cs"/>
        </a:defRPr>
      </a:lvl3pPr>
      <a:lvl4pPr marL="1600200" indent="-228600" algn="l" rtl="0" eaLnBrk="0" fontAlgn="base" hangingPunct="0">
        <a:spcBef>
          <a:spcPct val="20000"/>
        </a:spcBef>
        <a:spcAft>
          <a:spcPct val="0"/>
        </a:spcAft>
        <a:buChar char="–"/>
        <a:defRPr sz="2000">
          <a:solidFill>
            <a:srgbClr val="595959"/>
          </a:solidFill>
          <a:latin typeface="+mn-lt"/>
          <a:cs typeface="+mn-cs"/>
        </a:defRPr>
      </a:lvl4pPr>
      <a:lvl5pPr marL="2057400" indent="-228600" algn="l" rtl="0" eaLnBrk="0" fontAlgn="base" hangingPunct="0">
        <a:spcBef>
          <a:spcPct val="20000"/>
        </a:spcBef>
        <a:spcAft>
          <a:spcPct val="0"/>
        </a:spcAft>
        <a:buChar char="»"/>
        <a:defRPr sz="2000">
          <a:solidFill>
            <a:srgbClr val="595959"/>
          </a:solidFill>
          <a:latin typeface="+mn-lt"/>
          <a:cs typeface="+mn-cs"/>
        </a:defRPr>
      </a:lvl5pPr>
      <a:lvl6pPr marL="2514600" indent="-228600" algn="l" rtl="0" fontAlgn="base">
        <a:spcBef>
          <a:spcPct val="20000"/>
        </a:spcBef>
        <a:spcAft>
          <a:spcPct val="0"/>
        </a:spcAft>
        <a:buChar char="»"/>
        <a:defRPr sz="2000">
          <a:solidFill>
            <a:srgbClr val="595959"/>
          </a:solidFill>
          <a:latin typeface="+mn-lt"/>
          <a:cs typeface="+mn-cs"/>
        </a:defRPr>
      </a:lvl6pPr>
      <a:lvl7pPr marL="2971800" indent="-228600" algn="l" rtl="0" fontAlgn="base">
        <a:spcBef>
          <a:spcPct val="20000"/>
        </a:spcBef>
        <a:spcAft>
          <a:spcPct val="0"/>
        </a:spcAft>
        <a:buChar char="»"/>
        <a:defRPr sz="2000">
          <a:solidFill>
            <a:srgbClr val="595959"/>
          </a:solidFill>
          <a:latin typeface="+mn-lt"/>
          <a:cs typeface="+mn-cs"/>
        </a:defRPr>
      </a:lvl7pPr>
      <a:lvl8pPr marL="3429000" indent="-228600" algn="l" rtl="0" fontAlgn="base">
        <a:spcBef>
          <a:spcPct val="20000"/>
        </a:spcBef>
        <a:spcAft>
          <a:spcPct val="0"/>
        </a:spcAft>
        <a:buChar char="»"/>
        <a:defRPr sz="2000">
          <a:solidFill>
            <a:srgbClr val="595959"/>
          </a:solidFill>
          <a:latin typeface="+mn-lt"/>
          <a:cs typeface="+mn-cs"/>
        </a:defRPr>
      </a:lvl8pPr>
      <a:lvl9pPr marL="3886200" indent="-228600" algn="l" rtl="0" fontAlgn="base">
        <a:spcBef>
          <a:spcPct val="20000"/>
        </a:spcBef>
        <a:spcAft>
          <a:spcPct val="0"/>
        </a:spcAft>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74663" y="652463"/>
            <a:ext cx="8337550" cy="1831975"/>
          </a:xfrm>
        </p:spPr>
        <p:txBody>
          <a:bodyPr/>
          <a:lstStyle/>
          <a:p>
            <a:pPr eaLnBrk="1" hangingPunct="1"/>
            <a:r>
              <a:rPr lang="en-US" sz="3600" dirty="0" smtClean="0"/>
              <a:t>D&amp;B Country Risk - Economic Overview of Malaysia</a:t>
            </a:r>
          </a:p>
        </p:txBody>
      </p:sp>
      <p:sp>
        <p:nvSpPr>
          <p:cNvPr id="6147" name="Rectangle 3"/>
          <p:cNvSpPr>
            <a:spLocks noGrp="1" noChangeArrowheads="1"/>
          </p:cNvSpPr>
          <p:nvPr>
            <p:ph type="subTitle" idx="1"/>
          </p:nvPr>
        </p:nvSpPr>
        <p:spPr>
          <a:xfrm>
            <a:off x="485775" y="2814638"/>
            <a:ext cx="8089900" cy="1600200"/>
          </a:xfrm>
        </p:spPr>
        <p:txBody>
          <a:bodyPr/>
          <a:lstStyle/>
          <a:p>
            <a:pPr eaLnBrk="1" hangingPunct="1"/>
            <a:endParaRPr lang="en-US" dirty="0" smtClean="0"/>
          </a:p>
          <a:p>
            <a:pPr eaLnBrk="1" hangingPunct="1"/>
            <a:r>
              <a:rPr lang="en-US" sz="1800" dirty="0" smtClean="0"/>
              <a:t>Presented by: Paula Carney, Market Manager &amp; Development Leader D&amp;B Ireland</a:t>
            </a:r>
          </a:p>
          <a:p>
            <a:pPr eaLnBrk="1" hangingPunct="1"/>
            <a:r>
              <a:rPr lang="en-US" sz="1800" dirty="0" smtClean="0"/>
              <a:t>November 2012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3997F9-4E59-46AC-90AA-5CA78E47538C}" type="slidenum">
              <a:rPr lang="en-US" smtClean="0"/>
              <a:pPr>
                <a:defRPr/>
              </a:pPr>
              <a:t>10</a:t>
            </a:fld>
            <a:endParaRPr lang="en-US" dirty="0"/>
          </a:p>
        </p:txBody>
      </p:sp>
      <p:graphicFrame>
        <p:nvGraphicFramePr>
          <p:cNvPr id="5" name="Chart 4"/>
          <p:cNvGraphicFramePr>
            <a:graphicFrameLocks noGrp="1"/>
          </p:cNvGraphicFramePr>
          <p:nvPr/>
        </p:nvGraphicFramePr>
        <p:xfrm>
          <a:off x="1105469" y="1519367"/>
          <a:ext cx="6512140" cy="48814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p:txBody>
          <a:bodyPr/>
          <a:lstStyle/>
          <a:p>
            <a:r>
              <a:rPr lang="en-GB" smtClean="0"/>
              <a:t>D&amp;B World Risk Map</a:t>
            </a:r>
          </a:p>
        </p:txBody>
      </p:sp>
      <p:pic>
        <p:nvPicPr>
          <p:cNvPr id="16387" name="Content Placeholder 9" descr="DB_World_Risk_Map.gif"/>
          <p:cNvPicPr>
            <a:picLocks noGrp="1" noChangeAspect="1"/>
          </p:cNvPicPr>
          <p:nvPr>
            <p:ph idx="1"/>
          </p:nvPr>
        </p:nvPicPr>
        <p:blipFill>
          <a:blip r:embed="rId3" cstate="print"/>
          <a:srcRect/>
          <a:stretch>
            <a:fillRect/>
          </a:stretch>
        </p:blipFill>
        <p:spPr>
          <a:xfrm>
            <a:off x="457200" y="1666875"/>
            <a:ext cx="8372475" cy="4233863"/>
          </a:xfrm>
        </p:spPr>
      </p:pic>
      <p:sp>
        <p:nvSpPr>
          <p:cNvPr id="16388" name="Slide Number Placeholder 6"/>
          <p:cNvSpPr>
            <a:spLocks noGrp="1"/>
          </p:cNvSpPr>
          <p:nvPr>
            <p:ph type="sldNum" sz="quarter" idx="10"/>
          </p:nvPr>
        </p:nvSpPr>
        <p:spPr>
          <a:noFill/>
        </p:spPr>
        <p:txBody>
          <a:bodyPr/>
          <a:lstStyle/>
          <a:p>
            <a:fld id="{F86A1E39-76AE-430B-B9CB-086C6A5F9F79}" type="slidenum">
              <a:rPr lang="en-US" smtClean="0"/>
              <a:pPr/>
              <a:t>11</a:t>
            </a:fld>
            <a:endParaRPr lang="en-US" smtClean="0"/>
          </a:p>
        </p:txBody>
      </p:sp>
      <p:sp>
        <p:nvSpPr>
          <p:cNvPr id="11" name="Right Arrow 10"/>
          <p:cNvSpPr/>
          <p:nvPr/>
        </p:nvSpPr>
        <p:spPr>
          <a:xfrm rot="581897">
            <a:off x="6543810" y="4190639"/>
            <a:ext cx="398697" cy="163874"/>
          </a:xfrm>
          <a:prstGeom prst="right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ight Arrow 8"/>
          <p:cNvSpPr/>
          <p:nvPr/>
        </p:nvSpPr>
        <p:spPr>
          <a:xfrm>
            <a:off x="3863975" y="2895600"/>
            <a:ext cx="333375" cy="174625"/>
          </a:xfrm>
          <a:prstGeom prst="right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txBox="1">
            <a:spLocks noGrp="1" noChangeArrowheads="1"/>
          </p:cNvSpPr>
          <p:nvPr/>
        </p:nvSpPr>
        <p:spPr bwMode="auto">
          <a:xfrm>
            <a:off x="6553200" y="6477000"/>
            <a:ext cx="2133600" cy="247650"/>
          </a:xfrm>
          <a:prstGeom prst="rect">
            <a:avLst/>
          </a:prstGeom>
          <a:noFill/>
          <a:ln w="9525">
            <a:noFill/>
            <a:miter lim="800000"/>
            <a:headEnd/>
            <a:tailEnd/>
          </a:ln>
        </p:spPr>
        <p:txBody>
          <a:bodyPr/>
          <a:lstStyle/>
          <a:p>
            <a:pPr algn="r"/>
            <a:fld id="{794AF65C-0E9C-4234-8F1D-CE8D6313D871}" type="slidenum">
              <a:rPr lang="en-US" sz="1000">
                <a:solidFill>
                  <a:schemeClr val="tx1"/>
                </a:solidFill>
              </a:rPr>
              <a:pPr algn="r"/>
              <a:t>2</a:t>
            </a:fld>
            <a:endParaRPr lang="en-US" sz="1000">
              <a:solidFill>
                <a:schemeClr val="tx1"/>
              </a:solidFill>
            </a:endParaRPr>
          </a:p>
        </p:txBody>
      </p:sp>
      <p:sp>
        <p:nvSpPr>
          <p:cNvPr id="7171" name="Title 5"/>
          <p:cNvSpPr>
            <a:spLocks noGrp="1"/>
          </p:cNvSpPr>
          <p:nvPr>
            <p:ph type="title"/>
          </p:nvPr>
        </p:nvSpPr>
        <p:spPr/>
        <p:txBody>
          <a:bodyPr/>
          <a:lstStyle/>
          <a:p>
            <a:r>
              <a:rPr lang="en-GB" smtClean="0"/>
              <a:t>Content</a:t>
            </a:r>
          </a:p>
        </p:txBody>
      </p:sp>
      <p:sp>
        <p:nvSpPr>
          <p:cNvPr id="2" name="Rectangle 2"/>
          <p:cNvSpPr>
            <a:spLocks noGrp="1" noChangeArrowheads="1"/>
          </p:cNvSpPr>
          <p:nvPr>
            <p:ph idx="4294967295"/>
          </p:nvPr>
        </p:nvSpPr>
        <p:spPr>
          <a:xfrm>
            <a:off x="0" y="0"/>
            <a:ext cx="0" cy="0"/>
          </a:xfrm>
        </p:spPr>
        <p:txBody>
          <a:bodyPr lIns="0" tIns="0" rIns="0" bIns="0"/>
          <a:lstStyle/>
          <a:p>
            <a:pPr marL="419100" indent="-419100" eaLnBrk="1" hangingPunct="1">
              <a:lnSpc>
                <a:spcPct val="90000"/>
              </a:lnSpc>
              <a:buFontTx/>
              <a:buNone/>
              <a:defRPr/>
            </a:pPr>
            <a:endParaRPr lang="en-US" kern="1200" dirty="0" smtClean="0">
              <a:solidFill>
                <a:schemeClr val="bg2"/>
              </a:solidFill>
            </a:endParaRPr>
          </a:p>
          <a:p>
            <a:pPr marL="419100" indent="-419100" eaLnBrk="1" hangingPunct="1">
              <a:lnSpc>
                <a:spcPct val="90000"/>
              </a:lnSpc>
              <a:defRPr/>
            </a:pPr>
            <a:endParaRPr lang="en-US" kern="1200" dirty="0" smtClean="0">
              <a:solidFill>
                <a:srgbClr val="000066"/>
              </a:solidFill>
            </a:endParaRPr>
          </a:p>
          <a:p>
            <a:pPr marL="419100" indent="-419100" eaLnBrk="1" hangingPunct="1">
              <a:lnSpc>
                <a:spcPct val="90000"/>
              </a:lnSpc>
              <a:defRPr/>
            </a:pPr>
            <a:endParaRPr lang="en-US" sz="1600" kern="1200" dirty="0" smtClean="0">
              <a:solidFill>
                <a:srgbClr val="000066"/>
              </a:solidFill>
            </a:endParaRPr>
          </a:p>
          <a:p>
            <a:pPr marL="419100" indent="-419100" eaLnBrk="1" hangingPunct="1">
              <a:lnSpc>
                <a:spcPct val="90000"/>
              </a:lnSpc>
              <a:buFontTx/>
              <a:buNone/>
              <a:defRPr/>
            </a:pPr>
            <a:endParaRPr lang="en-US" kern="1200" dirty="0" smtClean="0">
              <a:solidFill>
                <a:srgbClr val="000066"/>
              </a:solidFill>
            </a:endParaRPr>
          </a:p>
          <a:p>
            <a:pPr marL="419100" indent="-419100" eaLnBrk="1" hangingPunct="1">
              <a:lnSpc>
                <a:spcPct val="90000"/>
              </a:lnSpc>
              <a:buFontTx/>
              <a:buNone/>
              <a:defRPr/>
            </a:pPr>
            <a:endParaRPr lang="en-US" sz="2000" kern="1200" dirty="0" smtClean="0">
              <a:solidFill>
                <a:srgbClr val="000066"/>
              </a:solidFill>
            </a:endParaRPr>
          </a:p>
        </p:txBody>
      </p:sp>
      <p:sp>
        <p:nvSpPr>
          <p:cNvPr id="3" name="Rectangle 2"/>
          <p:cNvSpPr>
            <a:spLocks noGrp="1" noChangeArrowheads="1"/>
          </p:cNvSpPr>
          <p:nvPr>
            <p:ph idx="1"/>
          </p:nvPr>
        </p:nvSpPr>
        <p:spPr>
          <a:xfrm>
            <a:off x="457200" y="1495425"/>
            <a:ext cx="8229600" cy="4630738"/>
          </a:xfrm>
        </p:spPr>
        <p:txBody>
          <a:bodyPr lIns="0" tIns="0" rIns="0" bIns="0"/>
          <a:lstStyle/>
          <a:p>
            <a:pPr marL="419100" indent="-419100" eaLnBrk="1" hangingPunct="1">
              <a:lnSpc>
                <a:spcPct val="90000"/>
              </a:lnSpc>
              <a:buFontTx/>
              <a:buNone/>
              <a:defRPr/>
            </a:pPr>
            <a:endParaRPr lang="en-US" kern="1200" dirty="0" smtClean="0">
              <a:solidFill>
                <a:schemeClr val="bg2"/>
              </a:solidFill>
            </a:endParaRPr>
          </a:p>
          <a:p>
            <a:pPr marL="419100" indent="-419100" eaLnBrk="1" hangingPunct="1">
              <a:lnSpc>
                <a:spcPct val="90000"/>
              </a:lnSpc>
              <a:defRPr/>
            </a:pPr>
            <a:r>
              <a:rPr lang="en-US" kern="1200" dirty="0" smtClean="0">
                <a:solidFill>
                  <a:schemeClr val="bg2"/>
                </a:solidFill>
              </a:rPr>
              <a:t>D&amp;B-170 Years of Information</a:t>
            </a:r>
          </a:p>
          <a:p>
            <a:pPr marL="419100" indent="-419100" eaLnBrk="1" hangingPunct="1">
              <a:lnSpc>
                <a:spcPct val="90000"/>
              </a:lnSpc>
              <a:defRPr/>
            </a:pPr>
            <a:r>
              <a:rPr lang="en-US" kern="1200" dirty="0" smtClean="0">
                <a:solidFill>
                  <a:schemeClr val="bg2"/>
                </a:solidFill>
              </a:rPr>
              <a:t>Risk Snapshot-Malaysia Nov 2012</a:t>
            </a:r>
          </a:p>
          <a:p>
            <a:pPr marL="419100" indent="-419100" eaLnBrk="1" hangingPunct="1">
              <a:lnSpc>
                <a:spcPct val="90000"/>
              </a:lnSpc>
              <a:defRPr/>
            </a:pPr>
            <a:r>
              <a:rPr lang="en-US" kern="1200" dirty="0" smtClean="0">
                <a:solidFill>
                  <a:schemeClr val="bg2"/>
                </a:solidFill>
              </a:rPr>
              <a:t>Positive &amp; Negative  Risk Factors</a:t>
            </a:r>
          </a:p>
          <a:p>
            <a:pPr marL="419100" indent="-419100" eaLnBrk="1" hangingPunct="1">
              <a:lnSpc>
                <a:spcPct val="90000"/>
              </a:lnSpc>
              <a:defRPr/>
            </a:pPr>
            <a:r>
              <a:rPr lang="en-US" kern="1200" dirty="0" smtClean="0">
                <a:solidFill>
                  <a:schemeClr val="bg2"/>
                </a:solidFill>
              </a:rPr>
              <a:t>Current Climate &amp; Recommendation on Trading</a:t>
            </a:r>
          </a:p>
          <a:p>
            <a:pPr marL="419100" indent="-419100" eaLnBrk="1" hangingPunct="1">
              <a:lnSpc>
                <a:spcPct val="90000"/>
              </a:lnSpc>
              <a:defRPr/>
            </a:pPr>
            <a:r>
              <a:rPr lang="en-US" kern="1200" dirty="0" smtClean="0">
                <a:solidFill>
                  <a:schemeClr val="bg2"/>
                </a:solidFill>
              </a:rPr>
              <a:t>World Risk View</a:t>
            </a:r>
          </a:p>
          <a:p>
            <a:pPr marL="419100" indent="-419100" eaLnBrk="1" hangingPunct="1">
              <a:lnSpc>
                <a:spcPct val="90000"/>
              </a:lnSpc>
              <a:defRPr/>
            </a:pPr>
            <a:endParaRPr lang="en-US" kern="1200" dirty="0" smtClean="0">
              <a:solidFill>
                <a:srgbClr val="000066"/>
              </a:solidFill>
            </a:endParaRPr>
          </a:p>
          <a:p>
            <a:pPr marL="419100" indent="-419100" eaLnBrk="1" hangingPunct="1">
              <a:lnSpc>
                <a:spcPct val="90000"/>
              </a:lnSpc>
              <a:defRPr/>
            </a:pPr>
            <a:endParaRPr lang="en-US" sz="1600" kern="1200" dirty="0" smtClean="0">
              <a:solidFill>
                <a:srgbClr val="000066"/>
              </a:solidFill>
            </a:endParaRPr>
          </a:p>
          <a:p>
            <a:pPr marL="419100" indent="-419100" eaLnBrk="1" hangingPunct="1">
              <a:lnSpc>
                <a:spcPct val="90000"/>
              </a:lnSpc>
              <a:buFontTx/>
              <a:buNone/>
              <a:defRPr/>
            </a:pPr>
            <a:endParaRPr lang="en-US" kern="1200" dirty="0" smtClean="0">
              <a:solidFill>
                <a:srgbClr val="000066"/>
              </a:solidFill>
            </a:endParaRPr>
          </a:p>
          <a:p>
            <a:pPr marL="419100" indent="-419100" eaLnBrk="1" hangingPunct="1">
              <a:lnSpc>
                <a:spcPct val="90000"/>
              </a:lnSpc>
              <a:buFontTx/>
              <a:buNone/>
              <a:defRPr/>
            </a:pPr>
            <a:endParaRPr lang="en-US" sz="2000" kern="1200" dirty="0" smtClean="0">
              <a:solidFill>
                <a:srgbClr val="000066"/>
              </a:solidFill>
            </a:endParaRPr>
          </a:p>
        </p:txBody>
      </p:sp>
      <p:sp>
        <p:nvSpPr>
          <p:cNvPr id="7174" name="Rectangle 2"/>
          <p:cNvSpPr>
            <a:spLocks noChangeArrowheads="1"/>
          </p:cNvSpPr>
          <p:nvPr/>
        </p:nvSpPr>
        <p:spPr bwMode="auto">
          <a:xfrm>
            <a:off x="4848225" y="1692275"/>
            <a:ext cx="3889375" cy="4257675"/>
          </a:xfrm>
          <a:prstGeom prst="rect">
            <a:avLst/>
          </a:prstGeom>
          <a:noFill/>
          <a:ln w="9525">
            <a:noFill/>
            <a:miter lim="800000"/>
            <a:headEnd/>
            <a:tailEnd/>
          </a:ln>
        </p:spPr>
        <p:txBody>
          <a:bodyPr lIns="0" tIns="0" rIns="0" bIns="0"/>
          <a:lstStyle/>
          <a:p>
            <a:pPr marL="419100" indent="-419100">
              <a:spcBef>
                <a:spcPct val="20000"/>
              </a:spcBef>
              <a:buFontTx/>
              <a:buChar char="•"/>
            </a:pPr>
            <a:endParaRPr lang="en-US" sz="2000">
              <a:solidFill>
                <a:srgbClr val="595959"/>
              </a:solidFill>
            </a:endParaRPr>
          </a:p>
          <a:p>
            <a:pPr marL="419100" indent="-419100">
              <a:spcBef>
                <a:spcPct val="20000"/>
              </a:spcBef>
              <a:buFontTx/>
              <a:buChar char="•"/>
            </a:pPr>
            <a:endParaRPr lang="en-US" sz="2000">
              <a:solidFill>
                <a:srgbClr val="595959"/>
              </a:solidFill>
            </a:endParaRPr>
          </a:p>
          <a:p>
            <a:pPr marL="419100" indent="-419100">
              <a:spcBef>
                <a:spcPct val="20000"/>
              </a:spcBef>
              <a:buFontTx/>
              <a:buChar char="•"/>
            </a:pPr>
            <a:endParaRPr lang="en-US" sz="2000">
              <a:solidFill>
                <a:srgbClr val="595959"/>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GB" smtClean="0"/>
              <a:t>D&amp;B-170 Years of Information</a:t>
            </a:r>
          </a:p>
        </p:txBody>
      </p:sp>
      <p:sp>
        <p:nvSpPr>
          <p:cNvPr id="8195" name="Content Placeholder 3"/>
          <p:cNvSpPr>
            <a:spLocks noGrp="1"/>
          </p:cNvSpPr>
          <p:nvPr>
            <p:ph idx="1"/>
          </p:nvPr>
        </p:nvSpPr>
        <p:spPr/>
        <p:txBody>
          <a:bodyPr/>
          <a:lstStyle/>
          <a:p>
            <a:r>
              <a:rPr lang="en-US" sz="1400" smtClean="0"/>
              <a:t>Dun &amp; Bradstreet (NYSE:DNB) is the world's leading source of commercial information and insight on businesses, enabling companies to Decide with Confidence® for 170 years. D&amp;B's global commercial database contains more than 205 million business records. The database is enhanced by D&amp;B's proprietary DUNSRight® Quality Process, which provides our customers with quality business information. This quality information is the foundation of our global solutions that customers rely on to make critical business decisions.  </a:t>
            </a:r>
            <a:endParaRPr lang="en-GB" sz="1400" smtClean="0"/>
          </a:p>
          <a:p>
            <a:r>
              <a:rPr lang="en-US" sz="1400" smtClean="0"/>
              <a:t>D&amp;B provides solution sets that meet a diverse set of customer needs globally. Customers use D&amp;B Risk Management Solutions™ to mitigate credit and supplier risk, increase cash flow and drive increased profitability; D&amp;B Sales &amp; Marketing Solutions™ to increase revenue from new and existing customers; and D&amp;B Internet Solutions™ to convert prospects into clients faster by enabling business professionals to research companies, executives and industries, over the web</a:t>
            </a:r>
            <a:endParaRPr lang="en-GB" sz="1400" smtClean="0"/>
          </a:p>
          <a:p>
            <a:pPr eaLnBrk="1" hangingPunct="1"/>
            <a:r>
              <a:rPr lang="en-GB" sz="1400" smtClean="0"/>
              <a:t>September 2009 saw D&amp;B purchase a domestic business information company called ICC and moving forward with an investment of over $150 million dollars into the Irish Market Place. </a:t>
            </a:r>
          </a:p>
          <a:p>
            <a:pPr eaLnBrk="1" hangingPunct="1">
              <a:buFontTx/>
              <a:buNone/>
            </a:pPr>
            <a:r>
              <a:rPr lang="en-GB" sz="1400" smtClean="0"/>
              <a:t>	D&amp;B  now employs over 200 people in various functions from Global R&amp;D, Data and Operations, Linkage Experts and highly experienced Sales and Marketing Team.</a:t>
            </a:r>
          </a:p>
          <a:p>
            <a:pPr eaLnBrk="1" hangingPunct="1">
              <a:buFontTx/>
              <a:buNone/>
            </a:pPr>
            <a:r>
              <a:rPr lang="en-GB" sz="1400" smtClean="0"/>
              <a:t>	</a:t>
            </a:r>
            <a:r>
              <a:rPr lang="en-US" sz="1400" smtClean="0"/>
              <a:t> For many years Irish businesses have utilised Business Information from a myriad of sources to justify the granting of credit, D&amp;B over the past few years have taken the ability to </a:t>
            </a:r>
            <a:r>
              <a:rPr lang="en-US" sz="1400" b="1" smtClean="0"/>
              <a:t>“Decide with Confidence” </a:t>
            </a:r>
            <a:r>
              <a:rPr lang="en-US" sz="1400" smtClean="0"/>
              <a:t>to a new level introducing to the market, the premise of adopting Value Added Solutions to drive commercial decisioning. </a:t>
            </a:r>
          </a:p>
          <a:p>
            <a:pPr eaLnBrk="1" hangingPunct="1">
              <a:buFontTx/>
              <a:buNone/>
            </a:pPr>
            <a:r>
              <a:rPr lang="en-US" sz="1400" smtClean="0"/>
              <a:t>	</a:t>
            </a:r>
            <a:endParaRPr lang="en-GB" smtClean="0"/>
          </a:p>
        </p:txBody>
      </p:sp>
      <p:sp>
        <p:nvSpPr>
          <p:cNvPr id="8196" name="Slide Number Placeholder 1"/>
          <p:cNvSpPr>
            <a:spLocks noGrp="1"/>
          </p:cNvSpPr>
          <p:nvPr>
            <p:ph type="sldNum" sz="quarter" idx="10"/>
          </p:nvPr>
        </p:nvSpPr>
        <p:spPr>
          <a:noFill/>
        </p:spPr>
        <p:txBody>
          <a:bodyPr/>
          <a:lstStyle/>
          <a:p>
            <a:fld id="{F857D17B-D72D-44D1-B30E-03A4E41D0DE4}" type="slidenum">
              <a:rPr lang="en-US" smtClean="0"/>
              <a:pPr/>
              <a:t>3</a:t>
            </a:fld>
            <a:endParaRPr lang="en-US"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Connections to Malaysia</a:t>
            </a:r>
            <a:endParaRPr lang="en-GB" dirty="0"/>
          </a:p>
        </p:txBody>
      </p:sp>
      <p:pic>
        <p:nvPicPr>
          <p:cNvPr id="5" name="Content Placeholder 4" descr="deborah.jpg"/>
          <p:cNvPicPr>
            <a:picLocks noGrp="1" noChangeAspect="1"/>
          </p:cNvPicPr>
          <p:nvPr>
            <p:ph idx="1"/>
          </p:nvPr>
        </p:nvPicPr>
        <p:blipFill>
          <a:blip r:embed="rId3" cstate="print"/>
          <a:stretch>
            <a:fillRect/>
          </a:stretch>
        </p:blipFill>
        <p:spPr>
          <a:xfrm>
            <a:off x="2235200" y="1600200"/>
            <a:ext cx="4238171" cy="4525963"/>
          </a:xfrm>
        </p:spPr>
      </p:pic>
      <p:sp>
        <p:nvSpPr>
          <p:cNvPr id="4" name="Slide Number Placeholder 3"/>
          <p:cNvSpPr>
            <a:spLocks noGrp="1"/>
          </p:cNvSpPr>
          <p:nvPr>
            <p:ph type="sldNum" sz="quarter" idx="10"/>
          </p:nvPr>
        </p:nvSpPr>
        <p:spPr/>
        <p:txBody>
          <a:bodyPr/>
          <a:lstStyle/>
          <a:p>
            <a:pPr>
              <a:defRPr/>
            </a:pPr>
            <a:fld id="{CA3997F9-4E59-46AC-90AA-5CA78E47538C}"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a:noFill/>
        </p:spPr>
        <p:txBody>
          <a:bodyPr/>
          <a:lstStyle/>
          <a:p>
            <a:fld id="{C12CE504-251E-46DD-BFE2-13CBC55E34E2}" type="slidenum">
              <a:rPr lang="en-US" smtClean="0"/>
              <a:pPr/>
              <a:t>5</a:t>
            </a:fld>
            <a:endParaRPr lang="en-US" smtClean="0"/>
          </a:p>
        </p:txBody>
      </p:sp>
      <p:sp>
        <p:nvSpPr>
          <p:cNvPr id="9219" name="Rectangle 2"/>
          <p:cNvSpPr>
            <a:spLocks noGrp="1" noChangeArrowheads="1"/>
          </p:cNvSpPr>
          <p:nvPr>
            <p:ph type="title"/>
          </p:nvPr>
        </p:nvSpPr>
        <p:spPr>
          <a:xfrm>
            <a:off x="415925" y="398463"/>
            <a:ext cx="6858000" cy="1028700"/>
          </a:xfrm>
        </p:spPr>
        <p:txBody>
          <a:bodyPr/>
          <a:lstStyle/>
          <a:p>
            <a:r>
              <a:rPr lang="en-US" sz="2000" dirty="0" smtClean="0"/>
              <a:t>Risk Snapshot of the Malaysian  Economic Position Nov 2012</a:t>
            </a:r>
          </a:p>
        </p:txBody>
      </p:sp>
      <p:sp>
        <p:nvSpPr>
          <p:cNvPr id="9220" name="Rectangle 11"/>
          <p:cNvSpPr>
            <a:spLocks noGrp="1" noChangeArrowheads="1"/>
          </p:cNvSpPr>
          <p:nvPr>
            <p:ph sz="half" idx="1"/>
          </p:nvPr>
        </p:nvSpPr>
        <p:spPr>
          <a:xfrm>
            <a:off x="265113" y="1471613"/>
            <a:ext cx="8686800" cy="4957762"/>
          </a:xfrm>
        </p:spPr>
        <p:txBody>
          <a:bodyPr/>
          <a:lstStyle/>
          <a:p>
            <a:pPr marL="0" indent="0">
              <a:buFontTx/>
              <a:buNone/>
            </a:pPr>
            <a:endParaRPr lang="en-US" sz="1800" dirty="0" smtClean="0">
              <a:solidFill>
                <a:schemeClr val="tx1"/>
              </a:solidFill>
            </a:endParaRPr>
          </a:p>
          <a:p>
            <a:pPr marL="0" indent="0"/>
            <a:r>
              <a:rPr lang="en-GB" sz="1400" dirty="0" smtClean="0"/>
              <a:t>Despite weak Global demand, some positive signs have been seen recently for the Malaysian economy</a:t>
            </a:r>
          </a:p>
          <a:p>
            <a:pPr marL="407988" lvl="1" indent="0"/>
            <a:r>
              <a:rPr lang="en-GB" sz="1400" dirty="0" smtClean="0"/>
              <a:t>Exports grew 2.6% (y/y) in September to MYR60.21bn, recovering  from the 4.5% y/y contraction in the previous mo nth.</a:t>
            </a:r>
          </a:p>
          <a:p>
            <a:pPr marL="407988" lvl="1" indent="0"/>
            <a:r>
              <a:rPr lang="en-GB" sz="1400" dirty="0" smtClean="0"/>
              <a:t>Electrical and electronics exports , which were 35.4% of Septembers total grew 4.8% y/y</a:t>
            </a:r>
          </a:p>
          <a:p>
            <a:pPr marL="407988" lvl="1" indent="0"/>
            <a:r>
              <a:rPr lang="en-GB" sz="1400" dirty="0" smtClean="0"/>
              <a:t>Exports to neighbouring ASEAN countries( now Malaysia's largest trading partners and accounting for 27.3% of total trade for January –September) expanded 18.9% y/y offsetting shipments to China and EU (which contracted 10.8% and 2.2% y/y respectively</a:t>
            </a:r>
          </a:p>
          <a:p>
            <a:pPr marL="407988" lvl="1" indent="0">
              <a:buNone/>
            </a:pPr>
            <a:endParaRPr lang="en-GB" sz="1200" dirty="0" smtClean="0"/>
          </a:p>
          <a:p>
            <a:pPr marL="0" indent="0"/>
            <a:r>
              <a:rPr lang="en-US" sz="1400" dirty="0" smtClean="0">
                <a:solidFill>
                  <a:schemeClr val="tx1">
                    <a:lumMod val="65000"/>
                    <a:lumOff val="35000"/>
                  </a:schemeClr>
                </a:solidFill>
              </a:rPr>
              <a:t>Robust domestic demand has helped the Malaysian economy avoid a slowdown.</a:t>
            </a:r>
          </a:p>
          <a:p>
            <a:pPr marL="407988" lvl="1" indent="0"/>
            <a:r>
              <a:rPr lang="en-US" sz="1400" dirty="0" smtClean="0">
                <a:solidFill>
                  <a:schemeClr val="tx1">
                    <a:lumMod val="65000"/>
                    <a:lumOff val="35000"/>
                  </a:schemeClr>
                </a:solidFill>
              </a:rPr>
              <a:t>New vehicle sales continued to rise by a healthy 3.3% y/y to 45,872 units in September</a:t>
            </a:r>
          </a:p>
          <a:p>
            <a:pPr marL="407988" lvl="1" indent="0"/>
            <a:r>
              <a:rPr lang="en-US" sz="1400" dirty="0" smtClean="0">
                <a:solidFill>
                  <a:schemeClr val="tx1">
                    <a:lumMod val="65000"/>
                    <a:lumOff val="35000"/>
                  </a:schemeClr>
                </a:solidFill>
              </a:rPr>
              <a:t>Vehicle production expanded by 11.8% from a year earlier</a:t>
            </a:r>
          </a:p>
          <a:p>
            <a:pPr marL="407988" lvl="1" indent="0"/>
            <a:r>
              <a:rPr lang="en-US" sz="1400" dirty="0" smtClean="0">
                <a:solidFill>
                  <a:schemeClr val="tx1">
                    <a:lumMod val="65000"/>
                    <a:lumOff val="35000"/>
                  </a:schemeClr>
                </a:solidFill>
              </a:rPr>
              <a:t>Industrial production rose by 4.9% y/y in September</a:t>
            </a:r>
          </a:p>
          <a:p>
            <a:pPr marL="407988" lvl="1" indent="0"/>
            <a:r>
              <a:rPr lang="en-US" sz="1400" dirty="0" smtClean="0">
                <a:solidFill>
                  <a:schemeClr val="tx1">
                    <a:lumMod val="65000"/>
                    <a:lumOff val="35000"/>
                  </a:schemeClr>
                </a:solidFill>
              </a:rPr>
              <a:t>Manufacturing output and electricity production was up by 5.2% and 5.9% y/y respectively- This contrasts with slowing factory output figures from other export reliant economies in regions such as Singapore and Thailand .This suggest that domestic demand remains firm against the negative external backdrops.</a:t>
            </a:r>
          </a:p>
          <a:p>
            <a:pPr marL="407988" lvl="1" indent="0"/>
            <a:r>
              <a:rPr lang="en-US" sz="1400" dirty="0" smtClean="0">
                <a:solidFill>
                  <a:schemeClr val="tx1">
                    <a:lumMod val="65000"/>
                    <a:lumOff val="35000"/>
                  </a:schemeClr>
                </a:solidFill>
              </a:rPr>
              <a:t>Elevated Government spending ahead of next years national election will continue to support growth as it did in the first half of the year.</a:t>
            </a:r>
          </a:p>
          <a:p>
            <a:pPr marL="0" indent="0">
              <a:buFontTx/>
              <a:buNone/>
            </a:pPr>
            <a:endParaRPr lang="en-US" sz="1400" dirty="0" smtClean="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
          <p:cNvSpPr>
            <a:spLocks noChangeArrowheads="1"/>
          </p:cNvSpPr>
          <p:nvPr/>
        </p:nvSpPr>
        <p:spPr bwMode="auto">
          <a:xfrm>
            <a:off x="463550" y="649288"/>
            <a:ext cx="2276475" cy="396875"/>
          </a:xfrm>
          <a:prstGeom prst="rect">
            <a:avLst/>
          </a:prstGeom>
          <a:noFill/>
          <a:ln w="9525">
            <a:noFill/>
            <a:miter lim="800000"/>
            <a:headEnd/>
            <a:tailEnd/>
          </a:ln>
        </p:spPr>
        <p:txBody>
          <a:bodyPr wrap="none">
            <a:spAutoFit/>
          </a:bodyPr>
          <a:lstStyle/>
          <a:p>
            <a:r>
              <a:rPr lang="en-GB" sz="2000">
                <a:solidFill>
                  <a:srgbClr val="000066"/>
                </a:solidFill>
              </a:rPr>
              <a:t>Real GDP Growth, %</a:t>
            </a:r>
          </a:p>
        </p:txBody>
      </p:sp>
      <p:sp>
        <p:nvSpPr>
          <p:cNvPr id="4" name="Content Placeholder 3"/>
          <p:cNvSpPr>
            <a:spLocks noGrp="1"/>
          </p:cNvSpPr>
          <p:nvPr>
            <p:ph/>
          </p:nvPr>
        </p:nvSpPr>
        <p:spPr/>
        <p:txBody>
          <a:bodyPr/>
          <a:lstStyle/>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71513" y="1281617"/>
            <a:ext cx="7421609" cy="483899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419100" indent="-419100" eaLnBrk="1" hangingPunct="1">
              <a:lnSpc>
                <a:spcPct val="90000"/>
              </a:lnSpc>
              <a:defRPr/>
            </a:pPr>
            <a:r>
              <a:rPr lang="en-US" sz="2000" kern="1200" dirty="0" smtClean="0">
                <a:solidFill>
                  <a:srgbClr val="000066"/>
                </a:solidFill>
              </a:rPr>
              <a:t>Positive and Negative  Risk Factors</a:t>
            </a:r>
          </a:p>
        </p:txBody>
      </p:sp>
      <p:sp>
        <p:nvSpPr>
          <p:cNvPr id="10244" name="Rectangle 11"/>
          <p:cNvSpPr>
            <a:spLocks noGrp="1" noChangeArrowheads="1"/>
          </p:cNvSpPr>
          <p:nvPr>
            <p:ph idx="1"/>
          </p:nvPr>
        </p:nvSpPr>
        <p:spPr/>
        <p:txBody>
          <a:bodyPr/>
          <a:lstStyle/>
          <a:p>
            <a:pPr>
              <a:buFont typeface="Wingdings" pitchFamily="2" charset="2"/>
              <a:buChar char="§"/>
            </a:pPr>
            <a:r>
              <a:rPr lang="en-US" sz="1600" dirty="0" smtClean="0">
                <a:solidFill>
                  <a:schemeClr val="tx1">
                    <a:lumMod val="65000"/>
                    <a:lumOff val="35000"/>
                  </a:schemeClr>
                </a:solidFill>
              </a:rPr>
              <a:t>Malaysia has maintained an impressive rate of economic growth in recent decades via the development of FDI –led export industries, notably in the electronics/IT sectors.</a:t>
            </a:r>
          </a:p>
          <a:p>
            <a:pPr marL="225425" lvl="1" indent="-225425">
              <a:buFont typeface="Wingdings" pitchFamily="2" charset="2"/>
              <a:buChar char="§"/>
            </a:pPr>
            <a:r>
              <a:rPr lang="en-US" altLang="zh-CN" sz="1600" dirty="0" smtClean="0">
                <a:solidFill>
                  <a:schemeClr val="tx1">
                    <a:lumMod val="65000"/>
                    <a:lumOff val="35000"/>
                  </a:schemeClr>
                </a:solidFill>
                <a:ea typeface="宋体" charset="-122"/>
              </a:rPr>
              <a:t>CPI rose by 1.3% y/y in September, the slowest pace in two years.</a:t>
            </a:r>
          </a:p>
          <a:p>
            <a:pPr marL="225425" lvl="1" indent="-225425">
              <a:buFont typeface="Wingdings" pitchFamily="2" charset="2"/>
              <a:buChar char="§"/>
            </a:pPr>
            <a:r>
              <a:rPr lang="en-US" altLang="zh-CN" sz="1600" dirty="0" smtClean="0">
                <a:solidFill>
                  <a:schemeClr val="tx1">
                    <a:lumMod val="65000"/>
                    <a:lumOff val="35000"/>
                  </a:schemeClr>
                </a:solidFill>
                <a:ea typeface="宋体" charset="-122"/>
              </a:rPr>
              <a:t>Given low inflation and resilient domestic demand, Bank Negara Malaysia held its policy on interest rate which remained un-changed at 3% for the ninth straight month in October-making it the only monetary authority in Southeast Asia that has not eased its benchmark rate this year.</a:t>
            </a:r>
          </a:p>
          <a:p>
            <a:pPr marL="225425" lvl="1" indent="-225425">
              <a:buFont typeface="Wingdings" pitchFamily="2" charset="2"/>
              <a:buChar char="§"/>
            </a:pPr>
            <a:r>
              <a:rPr lang="en-US" altLang="zh-CN" sz="1600" dirty="0" smtClean="0">
                <a:solidFill>
                  <a:schemeClr val="tx1">
                    <a:lumMod val="65000"/>
                    <a:lumOff val="35000"/>
                  </a:schemeClr>
                </a:solidFill>
                <a:ea typeface="宋体" charset="-122"/>
              </a:rPr>
              <a:t>One potential threat and risk factor for the economy stems from the possibility that growth will come under pressure once public spending tails off after next years election.</a:t>
            </a:r>
          </a:p>
          <a:p>
            <a:pPr marL="225425" lvl="1" indent="-225425">
              <a:buFont typeface="Wingdings" pitchFamily="2" charset="2"/>
              <a:buChar char="§"/>
            </a:pPr>
            <a:r>
              <a:rPr lang="en-US" altLang="zh-CN" sz="1600" dirty="0" smtClean="0">
                <a:solidFill>
                  <a:schemeClr val="tx1">
                    <a:lumMod val="65000"/>
                    <a:lumOff val="35000"/>
                  </a:schemeClr>
                </a:solidFill>
                <a:ea typeface="宋体" charset="-122"/>
              </a:rPr>
              <a:t> D&amp;B  is maintaining Malaysia's country risk rating at a satisfactory </a:t>
            </a:r>
            <a:r>
              <a:rPr lang="en-US" altLang="zh-CN" sz="1600" b="1" dirty="0" smtClean="0">
                <a:solidFill>
                  <a:schemeClr val="tx1">
                    <a:lumMod val="65000"/>
                    <a:lumOff val="35000"/>
                  </a:schemeClr>
                </a:solidFill>
                <a:ea typeface="宋体" charset="-122"/>
              </a:rPr>
              <a:t>DB3b </a:t>
            </a:r>
            <a:r>
              <a:rPr lang="en-US" altLang="zh-CN" sz="1600" dirty="0" smtClean="0">
                <a:solidFill>
                  <a:schemeClr val="tx1">
                    <a:lumMod val="65000"/>
                    <a:lumOff val="35000"/>
                  </a:schemeClr>
                </a:solidFill>
                <a:ea typeface="宋体" charset="-122"/>
              </a:rPr>
              <a:t>for now. However should exports deteriorate again and domestic demand fail to keep up, then a downward move of one level within the DB3 risk band may be considered before mid 2013</a:t>
            </a:r>
          </a:p>
          <a:p>
            <a:pPr marL="225425" lvl="1" indent="-225425">
              <a:buFont typeface="Wingdings" pitchFamily="2" charset="2"/>
              <a:buChar char="§"/>
            </a:pPr>
            <a:endParaRPr lang="en-US" altLang="zh-CN" sz="1600" dirty="0" smtClean="0">
              <a:solidFill>
                <a:schemeClr val="tx1">
                  <a:lumMod val="65000"/>
                  <a:lumOff val="35000"/>
                </a:schemeClr>
              </a:solidFill>
              <a:ea typeface="宋体" charset="-122"/>
            </a:endParaRPr>
          </a:p>
          <a:p>
            <a:pPr>
              <a:buFont typeface="Wingdings" pitchFamily="2" charset="2"/>
              <a:buChar char="§"/>
            </a:pPr>
            <a:endParaRPr lang="en-US" sz="1600" dirty="0" smtClean="0"/>
          </a:p>
          <a:p>
            <a:pPr>
              <a:buFontTx/>
              <a:buNone/>
            </a:pPr>
            <a:endParaRPr lang="en-US" sz="1600" dirty="0" smtClean="0"/>
          </a:p>
        </p:txBody>
      </p:sp>
      <p:sp>
        <p:nvSpPr>
          <p:cNvPr id="10247" name="Slide Number Placeholder 5"/>
          <p:cNvSpPr txBox="1">
            <a:spLocks noGrp="1"/>
          </p:cNvSpPr>
          <p:nvPr/>
        </p:nvSpPr>
        <p:spPr bwMode="auto">
          <a:xfrm>
            <a:off x="6553200" y="6477000"/>
            <a:ext cx="2133600" cy="247650"/>
          </a:xfrm>
          <a:prstGeom prst="rect">
            <a:avLst/>
          </a:prstGeom>
          <a:noFill/>
          <a:ln w="9525">
            <a:noFill/>
            <a:miter lim="800000"/>
            <a:headEnd/>
            <a:tailEnd/>
          </a:ln>
        </p:spPr>
        <p:txBody>
          <a:bodyPr/>
          <a:lstStyle/>
          <a:p>
            <a:pPr algn="r"/>
            <a:fld id="{5757CBD3-F020-44C5-9EFC-B2D28F18984D}" type="slidenum">
              <a:rPr lang="en-US" sz="1000">
                <a:solidFill>
                  <a:schemeClr val="tx1"/>
                </a:solidFill>
              </a:rPr>
              <a:pPr algn="r"/>
              <a:t>7</a:t>
            </a:fld>
            <a:endParaRPr lang="en-US" sz="1000">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338138"/>
            <a:ext cx="7378700" cy="1272948"/>
          </a:xfrm>
        </p:spPr>
        <p:txBody>
          <a:bodyPr/>
          <a:lstStyle/>
          <a:p>
            <a:r>
              <a:rPr lang="en-GB" sz="2000" dirty="0" smtClean="0"/>
              <a:t>Malaysia-Current Climate and recommended </a:t>
            </a:r>
            <a:br>
              <a:rPr lang="en-GB" sz="2000" dirty="0" smtClean="0"/>
            </a:br>
            <a:r>
              <a:rPr lang="en-GB" sz="2000" dirty="0" smtClean="0"/>
              <a:t>trading terms</a:t>
            </a:r>
          </a:p>
        </p:txBody>
      </p:sp>
      <p:sp>
        <p:nvSpPr>
          <p:cNvPr id="13315" name="Content Placeholder 7"/>
          <p:cNvSpPr>
            <a:spLocks noGrp="1"/>
          </p:cNvSpPr>
          <p:nvPr>
            <p:ph idx="1"/>
          </p:nvPr>
        </p:nvSpPr>
        <p:spPr>
          <a:xfrm>
            <a:off x="457200" y="1465943"/>
            <a:ext cx="8229600" cy="5392057"/>
          </a:xfrm>
        </p:spPr>
        <p:txBody>
          <a:bodyPr/>
          <a:lstStyle/>
          <a:p>
            <a:pPr>
              <a:buFontTx/>
              <a:buNone/>
            </a:pPr>
            <a:r>
              <a:rPr lang="en-GB" sz="1400" b="1" i="1" u="sng" dirty="0" smtClean="0"/>
              <a:t>DB3b</a:t>
            </a:r>
            <a:r>
              <a:rPr lang="en-GB" sz="1400" i="1" dirty="0" smtClean="0"/>
              <a:t>-There is enough uncertainty over expected returns to warrant close monitoring of this country, suppliers should actively manage their risk exposure-Risk is considered moderate risk. The trend is considered stable, the country's overall risk profile has not changed even though some minor changes to its political, economic and external risk environments may have occurred</a:t>
            </a:r>
          </a:p>
          <a:p>
            <a:pPr>
              <a:buFontTx/>
              <a:buNone/>
            </a:pPr>
            <a:endParaRPr lang="en-GB" sz="1400" i="1" dirty="0" smtClean="0"/>
          </a:p>
          <a:p>
            <a:pPr>
              <a:buFontTx/>
              <a:buNone/>
            </a:pPr>
            <a:r>
              <a:rPr lang="en-GB" sz="1600" b="1" i="1" u="sng" dirty="0" smtClean="0"/>
              <a:t>Trade Terms</a:t>
            </a:r>
          </a:p>
          <a:p>
            <a:r>
              <a:rPr lang="en-GB" sz="1400" dirty="0" smtClean="0"/>
              <a:t>Minimum Terms-Sight Draft</a:t>
            </a:r>
          </a:p>
          <a:p>
            <a:r>
              <a:rPr lang="en-GB" sz="1400" dirty="0" smtClean="0"/>
              <a:t>Recommended Terms-Letter of Credit</a:t>
            </a:r>
          </a:p>
          <a:p>
            <a:r>
              <a:rPr lang="en-GB" sz="1400" dirty="0" smtClean="0"/>
              <a:t>Usual Terms-30-90 days</a:t>
            </a:r>
          </a:p>
          <a:p>
            <a:pPr>
              <a:buFontTx/>
              <a:buNone/>
            </a:pPr>
            <a:r>
              <a:rPr lang="en-GB" sz="1600" i="1" dirty="0" smtClean="0"/>
              <a:t>Transfer Situation</a:t>
            </a:r>
          </a:p>
          <a:p>
            <a:r>
              <a:rPr lang="en-GB" sz="1400" dirty="0" smtClean="0"/>
              <a:t>Local Delays-0-1 month</a:t>
            </a:r>
          </a:p>
          <a:p>
            <a:r>
              <a:rPr lang="en-GB" sz="1400" dirty="0" smtClean="0"/>
              <a:t>FX/Bank Delays 0-1 month</a:t>
            </a:r>
          </a:p>
          <a:p>
            <a:pPr>
              <a:buFontTx/>
              <a:buNone/>
            </a:pPr>
            <a:r>
              <a:rPr lang="en-GB" sz="1600" i="1" dirty="0" smtClean="0"/>
              <a:t>Export Credit Agencies</a:t>
            </a:r>
          </a:p>
          <a:p>
            <a:r>
              <a:rPr lang="en-GB" sz="1400" dirty="0" smtClean="0"/>
              <a:t>US </a:t>
            </a:r>
            <a:r>
              <a:rPr lang="en-GB" sz="1400" dirty="0" err="1" smtClean="0"/>
              <a:t>Eximbank</a:t>
            </a:r>
            <a:r>
              <a:rPr lang="en-GB" sz="1400" dirty="0" smtClean="0"/>
              <a:t>-Full cover available, restrictions apply</a:t>
            </a:r>
          </a:p>
          <a:p>
            <a:r>
              <a:rPr lang="en-GB" sz="1400" dirty="0" smtClean="0"/>
              <a:t>Atradius-Full cover available</a:t>
            </a:r>
          </a:p>
          <a:p>
            <a:r>
              <a:rPr lang="en-GB" sz="1400" dirty="0" smtClean="0"/>
              <a:t>ECGD-Full cover available</a:t>
            </a:r>
          </a:p>
          <a:p>
            <a:r>
              <a:rPr lang="en-GB" sz="1400" dirty="0" smtClean="0"/>
              <a:t>Euler Hermes UK-Full ST cover available</a:t>
            </a:r>
          </a:p>
          <a:p>
            <a:pPr>
              <a:buFontTx/>
              <a:buNone/>
            </a:pPr>
            <a:endParaRPr lang="en-GB" sz="1400" i="1" dirty="0" smtClean="0"/>
          </a:p>
        </p:txBody>
      </p:sp>
      <p:sp>
        <p:nvSpPr>
          <p:cNvPr id="13316" name="Slide Number Placeholder 5"/>
          <p:cNvSpPr>
            <a:spLocks noGrp="1"/>
          </p:cNvSpPr>
          <p:nvPr>
            <p:ph type="sldNum" sz="quarter" idx="10"/>
          </p:nvPr>
        </p:nvSpPr>
        <p:spPr>
          <a:noFill/>
        </p:spPr>
        <p:txBody>
          <a:bodyPr/>
          <a:lstStyle/>
          <a:p>
            <a:fld id="{52052DB3-5F79-4F63-B0EC-450A4B3AF315}" type="slidenum">
              <a:rPr lang="en-US" smtClean="0"/>
              <a:pPr/>
              <a:t>8</a:t>
            </a:fld>
            <a:endParaRPr lang="en-US" smtClean="0"/>
          </a:p>
        </p:txBody>
      </p:sp>
      <p:pic>
        <p:nvPicPr>
          <p:cNvPr id="13317" name="Picture 4" descr="DB3b.jpg"/>
          <p:cNvPicPr>
            <a:picLocks noChangeAspect="1"/>
          </p:cNvPicPr>
          <p:nvPr/>
        </p:nvPicPr>
        <p:blipFill>
          <a:blip r:embed="rId3" cstate="print"/>
          <a:srcRect/>
          <a:stretch>
            <a:fillRect/>
          </a:stretch>
        </p:blipFill>
        <p:spPr bwMode="auto">
          <a:xfrm>
            <a:off x="5562600" y="314325"/>
            <a:ext cx="1955800" cy="11371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&amp; Inflation</a:t>
            </a:r>
            <a:endParaRPr lang="en-US" dirty="0"/>
          </a:p>
        </p:txBody>
      </p:sp>
      <p:sp>
        <p:nvSpPr>
          <p:cNvPr id="4" name="Slide Number Placeholder 3"/>
          <p:cNvSpPr>
            <a:spLocks noGrp="1"/>
          </p:cNvSpPr>
          <p:nvPr>
            <p:ph type="sldNum" sz="quarter" idx="10"/>
          </p:nvPr>
        </p:nvSpPr>
        <p:spPr/>
        <p:txBody>
          <a:bodyPr/>
          <a:lstStyle/>
          <a:p>
            <a:pPr>
              <a:defRPr/>
            </a:pPr>
            <a:fld id="{CA3997F9-4E59-46AC-90AA-5CA78E47538C}" type="slidenum">
              <a:rPr lang="en-US" smtClean="0"/>
              <a:pPr>
                <a:defRPr/>
              </a:pPr>
              <a:t>9</a:t>
            </a:fld>
            <a:endParaRPr lang="en-US" dirty="0"/>
          </a:p>
        </p:txBody>
      </p:sp>
      <p:graphicFrame>
        <p:nvGraphicFramePr>
          <p:cNvPr id="13" name="Chart 12"/>
          <p:cNvGraphicFramePr>
            <a:graphicFrameLocks noGrp="1"/>
          </p:cNvGraphicFramePr>
          <p:nvPr/>
        </p:nvGraphicFramePr>
        <p:xfrm>
          <a:off x="1119117" y="1737733"/>
          <a:ext cx="6266480" cy="41171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DNB.DUNSRight.PowerPoint.Template.2010">
  <a:themeElements>
    <a:clrScheme name="DNB.DUNSRight.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NB.DUNSRight.PowerPoint.Template.2010">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NB.DUNSRight.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NB.DUNSRight.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NB.DUNSRight.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NB.DUNSRight.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NB.DUNSRight.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NB.DUNSRight.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NB.DUNSRight.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NB.DUNSRight.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NB.DUNSRight.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NB.DUNSRight.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NB.DUNSRight.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NB.DUNSRight.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74964</TotalTime>
  <Words>1236</Words>
  <Application>Microsoft Office PowerPoint</Application>
  <PresentationFormat>On-screen Show (4:3)</PresentationFormat>
  <Paragraphs>101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DNB.DUNSRight.PowerPoint.Template.2010</vt:lpstr>
      <vt:lpstr>D&amp;B Country Risk - Economic Overview of Malaysia</vt:lpstr>
      <vt:lpstr>Content</vt:lpstr>
      <vt:lpstr>D&amp;B-170 Years of Information</vt:lpstr>
      <vt:lpstr>My Connections to Malaysia</vt:lpstr>
      <vt:lpstr>Risk Snapshot of the Malaysian  Economic Position Nov 2012</vt:lpstr>
      <vt:lpstr>Slide 6</vt:lpstr>
      <vt:lpstr>Positive and Negative  Risk Factors</vt:lpstr>
      <vt:lpstr>Malaysia-Current Climate and recommended  trading terms</vt:lpstr>
      <vt:lpstr>GDP &amp; Inflation</vt:lpstr>
      <vt:lpstr>Slide 10</vt:lpstr>
      <vt:lpstr>D&amp;B World Risk Map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Director</dc:title>
  <dc:subject>GDS Decks</dc:subject>
  <dc:creator>Ida Wainschel</dc:creator>
  <cp:lastModifiedBy>Fiona Barclay</cp:lastModifiedBy>
  <cp:revision>422</cp:revision>
  <dcterms:created xsi:type="dcterms:W3CDTF">2010-09-23T14:43:43Z</dcterms:created>
  <dcterms:modified xsi:type="dcterms:W3CDTF">2012-11-26T16:31:07Z</dcterms:modified>
</cp:coreProperties>
</file>